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8"/>
  </p:notesMasterIdLst>
  <p:handoutMasterIdLst>
    <p:handoutMasterId r:id="rId19"/>
  </p:handoutMasterIdLst>
  <p:sldIdLst>
    <p:sldId id="603" r:id="rId2"/>
    <p:sldId id="715" r:id="rId3"/>
    <p:sldId id="716" r:id="rId4"/>
    <p:sldId id="717" r:id="rId5"/>
    <p:sldId id="718" r:id="rId6"/>
    <p:sldId id="605" r:id="rId7"/>
    <p:sldId id="707" r:id="rId8"/>
    <p:sldId id="708" r:id="rId9"/>
    <p:sldId id="709" r:id="rId10"/>
    <p:sldId id="710" r:id="rId11"/>
    <p:sldId id="711" r:id="rId12"/>
    <p:sldId id="712" r:id="rId13"/>
    <p:sldId id="713" r:id="rId14"/>
    <p:sldId id="714" r:id="rId15"/>
    <p:sldId id="601" r:id="rId16"/>
    <p:sldId id="602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41A7C3"/>
    <a:srgbClr val="F1F0E7"/>
    <a:srgbClr val="FF6161"/>
    <a:srgbClr val="FF7575"/>
    <a:srgbClr val="FFCC99"/>
    <a:srgbClr val="E6E6E6"/>
    <a:srgbClr val="014A99"/>
    <a:srgbClr val="9DE204"/>
    <a:srgbClr val="CEF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A107856-5554-42FB-B03E-39F5DBC370BA}" styleName="Střední styl 4 – zvýraznění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ABFCF23-3B69-468F-B69F-88F6DE6A72F2}" styleName="Střední styl 1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202B0CA-FC54-4496-8BCA-5EF66A818D29}" styleName="Styl Tmavá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45" autoAdjust="0"/>
    <p:restoredTop sz="94542" autoAdjust="0"/>
  </p:normalViewPr>
  <p:slideViewPr>
    <p:cSldViewPr>
      <p:cViewPr>
        <p:scale>
          <a:sx n="100" d="100"/>
          <a:sy n="100" d="100"/>
        </p:scale>
        <p:origin x="-1032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57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Relationship Id="rId2" Type="http://schemas.microsoft.com/office/2011/relationships/chartStyle" Target="style1.xml"/><Relationship Id="rId3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Relationship Id="rId2" Type="http://schemas.microsoft.com/office/2011/relationships/chartStyle" Target="style2.xml"/><Relationship Id="rId3" Type="http://schemas.microsoft.com/office/2011/relationships/chartColorStyle" Target="colors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7.xlsx"/><Relationship Id="rId2" Type="http://schemas.microsoft.com/office/2011/relationships/chartStyle" Target="style3.xml"/><Relationship Id="rId3" Type="http://schemas.microsoft.com/office/2011/relationships/chartColorStyle" Target="colors3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8.xlsx"/><Relationship Id="rId2" Type="http://schemas.microsoft.com/office/2011/relationships/chartStyle" Target="style4.xml"/><Relationship Id="rId3" Type="http://schemas.microsoft.com/office/2011/relationships/chartColorStyle" Target="colors4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9.xlsx"/><Relationship Id="rId2" Type="http://schemas.microsoft.com/office/2011/relationships/chartStyle" Target="style5.xml"/><Relationship Id="rId3" Type="http://schemas.microsoft.com/office/2011/relationships/chartColorStyle" Target="colors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7305993000875"/>
          <c:y val="0.110780461745238"/>
          <c:w val="0.423658245844269"/>
          <c:h val="0.811903335255193"/>
        </c:manualLayout>
      </c:layout>
      <c:pieChart>
        <c:varyColors val="1"/>
        <c:ser>
          <c:idx val="0"/>
          <c:order val="0"/>
          <c:spPr>
            <a:effectLst>
              <a:outerShdw blurRad="50800" dist="38100" dir="2700000" algn="tl" rotWithShape="0">
                <a:prstClr val="black">
                  <a:alpha val="26000"/>
                </a:prstClr>
              </a:outerShdw>
            </a:effectLst>
            <a:scene3d>
              <a:camera prst="orthographicFront"/>
              <a:lightRig rig="threePt" dir="t"/>
            </a:scene3d>
            <a:sp3d prstMaterial="matte"/>
          </c:spPr>
          <c:dPt>
            <c:idx val="0"/>
            <c:bubble3D val="0"/>
            <c:spPr>
              <a:solidFill>
                <a:srgbClr val="41A7C3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26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0C3-402A-86C1-96313D2311B0}"/>
              </c:ext>
            </c:extLst>
          </c:dPt>
          <c:dPt>
            <c:idx val="1"/>
            <c:bubble3D val="0"/>
            <c:spPr>
              <a:solidFill>
                <a:srgbClr val="41A7C3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26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0C3-402A-86C1-96313D2311B0}"/>
              </c:ext>
            </c:extLst>
          </c:dPt>
          <c:dPt>
            <c:idx val="2"/>
            <c:bubble3D val="0"/>
            <c:spPr>
              <a:solidFill>
                <a:srgbClr val="FF5050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26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0C3-402A-86C1-96313D2311B0}"/>
              </c:ext>
            </c:extLst>
          </c:dPt>
          <c:dPt>
            <c:idx val="3"/>
            <c:bubble3D val="0"/>
            <c:spPr>
              <a:solidFill>
                <a:srgbClr val="FF5050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26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0C3-402A-86C1-96313D2311B0}"/>
              </c:ext>
            </c:extLst>
          </c:dPt>
          <c:dPt>
            <c:idx val="4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26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0C3-402A-86C1-96313D2311B0}"/>
              </c:ext>
            </c:extLst>
          </c:dPt>
          <c:dLbls>
            <c:dLbl>
              <c:idx val="0"/>
              <c:layout>
                <c:manualLayout>
                  <c:x val="-0.0280551181102362"/>
                  <c:y val="0.159065049621507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0C3-402A-86C1-96313D2311B0}"/>
                </c:ext>
              </c:extLst>
            </c:dLbl>
            <c:dLbl>
              <c:idx val="1"/>
              <c:layout>
                <c:manualLayout>
                  <c:x val="-0.0705370734908136"/>
                  <c:y val="0.16568048205366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spc="4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SPÍŠE</a:t>
                    </a:r>
                  </a:p>
                  <a:p>
                    <a:pPr>
                      <a:defRPr sz="1400" b="0" i="0" u="none" strike="noStrike" kern="1200" spc="4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 </a:t>
                    </a:r>
                    <a:r>
                      <a:rPr lang="en-US" dirty="0"/>
                      <a:t>ANO
8,3</a:t>
                    </a: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1105555555555556"/>
                      <c:h val="0.15264746189760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0C3-402A-86C1-96313D2311B0}"/>
                </c:ext>
              </c:extLst>
            </c:dLbl>
            <c:dLbl>
              <c:idx val="2"/>
              <c:layout>
                <c:manualLayout>
                  <c:x val="-0.0890419947506562"/>
                  <c:y val="-0.19959251115863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50" b="0" i="0" u="none" strike="noStrike" kern="1200" spc="4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1740977690288713"/>
                      <c:h val="0.1020755041634364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A0C3-402A-86C1-96313D2311B0}"/>
                </c:ext>
              </c:extLst>
            </c:dLbl>
            <c:dLbl>
              <c:idx val="3"/>
              <c:layout>
                <c:manualLayout>
                  <c:x val="0.130092519685039"/>
                  <c:y val="0.10781048572762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0C3-402A-86C1-96313D2311B0}"/>
                </c:ext>
              </c:extLst>
            </c:dLbl>
            <c:dLbl>
              <c:idx val="4"/>
              <c:layout>
                <c:manualLayout>
                  <c:x val="0.0400405730533683"/>
                  <c:y val="0.143730827244474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0C3-402A-86C1-96313D2311B0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50" b="0" i="0" u="none" strike="noStrike" kern="1200" spc="4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List1!$A$1:$A$5</c:f>
              <c:strCache>
                <c:ptCount val="5"/>
                <c:pt idx="0">
                  <c:v>ANO</c:v>
                </c:pt>
                <c:pt idx="1">
                  <c:v>SPÍŠE ANO</c:v>
                </c:pt>
                <c:pt idx="2">
                  <c:v>NE</c:v>
                </c:pt>
                <c:pt idx="3">
                  <c:v>SPÍŠE NE</c:v>
                </c:pt>
                <c:pt idx="4">
                  <c:v>NEVÍM</c:v>
                </c:pt>
              </c:strCache>
            </c:strRef>
          </c:cat>
          <c:val>
            <c:numRef>
              <c:f>List1!$B$1:$B$5</c:f>
              <c:numCache>
                <c:formatCode>General</c:formatCode>
                <c:ptCount val="5"/>
                <c:pt idx="0">
                  <c:v>6.8</c:v>
                </c:pt>
                <c:pt idx="1">
                  <c:v>8.3</c:v>
                </c:pt>
                <c:pt idx="2">
                  <c:v>55.6</c:v>
                </c:pt>
                <c:pt idx="3">
                  <c:v>21.8</c:v>
                </c:pt>
                <c:pt idx="4">
                  <c:v>7.5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A0C3-402A-86C1-96313D2311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6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083770778653"/>
          <c:y val="0.068193534753991"/>
          <c:w val="0.418102690288714"/>
          <c:h val="0.915399007389984"/>
        </c:manualLayout>
      </c:layout>
      <c:pieChart>
        <c:varyColors val="1"/>
        <c:ser>
          <c:idx val="0"/>
          <c:order val="0"/>
          <c:spPr>
            <a:effectLst>
              <a:outerShdw blurRad="50800" dist="38100" dir="2700000" algn="tl" rotWithShape="0">
                <a:prstClr val="black">
                  <a:alpha val="26000"/>
                </a:prstClr>
              </a:outerShdw>
            </a:effectLst>
            <a:scene3d>
              <a:camera prst="orthographicFront"/>
              <a:lightRig rig="threePt" dir="t"/>
            </a:scene3d>
            <a:sp3d prstMaterial="matte"/>
          </c:spPr>
          <c:dPt>
            <c:idx val="0"/>
            <c:bubble3D val="0"/>
            <c:spPr>
              <a:solidFill>
                <a:srgbClr val="41A7C3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26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8C1-465D-85AB-2B2F7A9324CF}"/>
              </c:ext>
            </c:extLst>
          </c:dPt>
          <c:dPt>
            <c:idx val="1"/>
            <c:bubble3D val="0"/>
            <c:spPr>
              <a:solidFill>
                <a:srgbClr val="41A7C3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26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8C1-465D-85AB-2B2F7A9324CF}"/>
              </c:ext>
            </c:extLst>
          </c:dPt>
          <c:dPt>
            <c:idx val="2"/>
            <c:bubble3D val="0"/>
            <c:spPr>
              <a:solidFill>
                <a:srgbClr val="FF5050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26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8C1-465D-85AB-2B2F7A9324CF}"/>
              </c:ext>
            </c:extLst>
          </c:dPt>
          <c:dPt>
            <c:idx val="3"/>
            <c:bubble3D val="0"/>
            <c:spPr>
              <a:solidFill>
                <a:srgbClr val="FF5050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26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8C1-465D-85AB-2B2F7A9324CF}"/>
              </c:ext>
            </c:extLst>
          </c:dPt>
          <c:dPt>
            <c:idx val="4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26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8C1-465D-85AB-2B2F7A9324CF}"/>
              </c:ext>
            </c:extLst>
          </c:dPt>
          <c:dLbls>
            <c:dLbl>
              <c:idx val="0"/>
              <c:layout>
                <c:manualLayout>
                  <c:x val="-0.005832895888014"/>
                  <c:y val="0.00734917641900658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50" b="0" i="0" u="none" strike="noStrike" kern="1200" spc="40" baseline="0">
                      <a:solidFill>
                        <a:srgbClr val="41A7C3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8C1-465D-85AB-2B2F7A9324CF}"/>
                </c:ext>
              </c:extLst>
            </c:dLbl>
            <c:dLbl>
              <c:idx val="1"/>
              <c:layout>
                <c:manualLayout>
                  <c:x val="-0.066370406824147"/>
                  <c:y val="0.1815214719143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spc="4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SPÍŠE</a:t>
                    </a:r>
                  </a:p>
                  <a:p>
                    <a:pPr>
                      <a:defRPr sz="1400" b="0" i="0" u="none" strike="noStrike" kern="1200" spc="4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 </a:t>
                    </a:r>
                    <a:r>
                      <a:rPr lang="en-US" dirty="0"/>
                      <a:t>ANO
8,3</a:t>
                    </a: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7.7722222222222206E-2"/>
                      <c:h val="0.168617553813655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28C1-465D-85AB-2B2F7A9324CF}"/>
                </c:ext>
              </c:extLst>
            </c:dLbl>
            <c:dLbl>
              <c:idx val="2"/>
              <c:layout>
                <c:manualLayout>
                  <c:x val="-0.0939031605424322"/>
                  <c:y val="-0.143697189452446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50" b="0" i="0" u="none" strike="noStrike" kern="1200" spc="4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7.7131999125109346E-2"/>
                      <c:h val="0.1659558718276470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28C1-465D-85AB-2B2F7A9324CF}"/>
                </c:ext>
              </c:extLst>
            </c:dLbl>
            <c:dLbl>
              <c:idx val="3"/>
              <c:layout>
                <c:manualLayout>
                  <c:x val="0.137036964129484"/>
                  <c:y val="0.014651616217314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8C1-465D-85AB-2B2F7A9324CF}"/>
                </c:ext>
              </c:extLst>
            </c:dLbl>
            <c:dLbl>
              <c:idx val="4"/>
              <c:layout>
                <c:manualLayout>
                  <c:x val="0.0469850174978128"/>
                  <c:y val="0.154377555188509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8C1-465D-85AB-2B2F7A9324CF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50" b="0" i="0" u="none" strike="noStrike" kern="1200" spc="4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List1!$A$1:$A$5</c:f>
              <c:strCache>
                <c:ptCount val="5"/>
                <c:pt idx="0">
                  <c:v>ANO</c:v>
                </c:pt>
                <c:pt idx="1">
                  <c:v>SPÍŠE ANO</c:v>
                </c:pt>
                <c:pt idx="2">
                  <c:v>NE</c:v>
                </c:pt>
                <c:pt idx="3">
                  <c:v>SPÍŠE NE</c:v>
                </c:pt>
                <c:pt idx="4">
                  <c:v>NEVÍM</c:v>
                </c:pt>
              </c:strCache>
            </c:strRef>
          </c:cat>
          <c:val>
            <c:numRef>
              <c:f>List1!$B$1:$B$5</c:f>
              <c:numCache>
                <c:formatCode>General</c:formatCode>
                <c:ptCount val="5"/>
                <c:pt idx="0">
                  <c:v>3.8</c:v>
                </c:pt>
                <c:pt idx="1">
                  <c:v>8.3</c:v>
                </c:pt>
                <c:pt idx="2">
                  <c:v>48.1</c:v>
                </c:pt>
                <c:pt idx="3">
                  <c:v>30.7</c:v>
                </c:pt>
                <c:pt idx="4">
                  <c:v>9.1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28C1-465D-85AB-2B2F7A9324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6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3081911636046"/>
          <c:y val="0.0281005518579849"/>
          <c:w val="0.614191929133858"/>
          <c:h val="0.90503744258127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41A7C3"/>
            </a:solidFill>
            <a:ln w="9525" cap="flat" cmpd="sng" algn="ctr">
              <a:noFill/>
              <a:prstDash val="solid"/>
            </a:ln>
            <a:effectLst>
              <a:outerShdw blurRad="50800" dist="12700" dir="5400000" rotWithShape="0">
                <a:schemeClr val="bg1">
                  <a:lumMod val="50000"/>
                  <a:alpha val="32000"/>
                </a:scheme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 w="9525" cap="flat" cmpd="sng" algn="ctr">
                <a:noFill/>
                <a:prstDash val="solid"/>
              </a:ln>
              <a:effectLst>
                <a:outerShdw blurRad="50800" dist="12700" dir="5400000" rotWithShape="0">
                  <a:schemeClr val="bg1">
                    <a:lumMod val="50000"/>
                    <a:alpha val="32000"/>
                  </a:scheme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F7A-480B-8F1B-4FBBE4C5E6D9}"/>
              </c:ext>
            </c:extLst>
          </c:dPt>
          <c:dPt>
            <c:idx val="1"/>
            <c:invertIfNegative val="0"/>
            <c:bubble3D val="0"/>
            <c:spPr>
              <a:solidFill>
                <a:srgbClr val="FF5050"/>
              </a:solidFill>
              <a:ln w="9525" cap="flat" cmpd="sng" algn="ctr">
                <a:noFill/>
                <a:prstDash val="solid"/>
              </a:ln>
              <a:effectLst>
                <a:outerShdw blurRad="50800" dist="12700" dir="5400000" rotWithShape="0">
                  <a:schemeClr val="bg1">
                    <a:lumMod val="50000"/>
                    <a:alpha val="32000"/>
                  </a:scheme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F7A-480B-8F1B-4FBBE4C5E6D9}"/>
              </c:ext>
            </c:extLst>
          </c:dPt>
          <c:dPt>
            <c:idx val="2"/>
            <c:invertIfNegative val="0"/>
            <c:bubble3D val="0"/>
            <c:spPr>
              <a:solidFill>
                <a:srgbClr val="FF5050"/>
              </a:solidFill>
              <a:ln w="9525" cap="flat" cmpd="sng" algn="ctr">
                <a:noFill/>
                <a:prstDash val="solid"/>
              </a:ln>
              <a:effectLst>
                <a:outerShdw blurRad="50800" dist="12700" dir="5400000" rotWithShape="0">
                  <a:schemeClr val="bg1">
                    <a:lumMod val="50000"/>
                    <a:alpha val="32000"/>
                  </a:scheme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F7A-480B-8F1B-4FBBE4C5E6D9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DF7A-480B-8F1B-4FBBE4C5E6D9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DF7A-480B-8F1B-4FBBE4C5E6D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spc="40" baseline="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List1!$A$1:$A$5</c:f>
              <c:strCache>
                <c:ptCount val="5"/>
                <c:pt idx="0">
                  <c:v>Nevím</c:v>
                </c:pt>
                <c:pt idx="1">
                  <c:v>Spíše neprosto nezvládnou</c:v>
                </c:pt>
                <c:pt idx="2">
                  <c:v>Naprosto nezvládnou</c:v>
                </c:pt>
                <c:pt idx="3">
                  <c:v>Spíše bez problémů zvládnou</c:v>
                </c:pt>
                <c:pt idx="4">
                  <c:v>Bez problémů zvládnou</c:v>
                </c:pt>
              </c:strCache>
            </c:strRef>
          </c:cat>
          <c:val>
            <c:numRef>
              <c:f>List1!$B$1:$B$5</c:f>
              <c:numCache>
                <c:formatCode>General</c:formatCode>
                <c:ptCount val="5"/>
                <c:pt idx="0">
                  <c:v>8.3</c:v>
                </c:pt>
                <c:pt idx="1">
                  <c:v>37.6</c:v>
                </c:pt>
                <c:pt idx="2">
                  <c:v>42.1</c:v>
                </c:pt>
                <c:pt idx="3">
                  <c:v>10.5</c:v>
                </c:pt>
                <c:pt idx="4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F7A-480B-8F1B-4FBBE4C5E6D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2"/>
        <c:axId val="2134291208"/>
        <c:axId val="2134303064"/>
      </c:barChart>
      <c:catAx>
        <c:axId val="21342912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 b="0" spc="50" baseline="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2134303064"/>
        <c:crosses val="autoZero"/>
        <c:auto val="1"/>
        <c:lblAlgn val="ctr"/>
        <c:lblOffset val="100"/>
        <c:noMultiLvlLbl val="0"/>
      </c:catAx>
      <c:valAx>
        <c:axId val="2134303064"/>
        <c:scaling>
          <c:orientation val="minMax"/>
          <c:max val="46.0"/>
          <c:min val="0.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/>
        </c:spPr>
        <c:crossAx val="2134291208"/>
        <c:crosses val="autoZero"/>
        <c:crossBetween val="between"/>
        <c:majorUnit val="11.5"/>
      </c:valAx>
      <c:spPr>
        <a:ln>
          <a:noFill/>
        </a:ln>
      </c:spPr>
    </c:plotArea>
    <c:plotVisOnly val="1"/>
    <c:dispBlanksAs val="gap"/>
    <c:showDLblsOverMax val="0"/>
  </c:chart>
  <c:spPr>
    <a:ln w="12700">
      <a:noFill/>
      <a:prstDash val="solid"/>
    </a:ln>
  </c:spPr>
  <c:txPr>
    <a:bodyPr/>
    <a:lstStyle/>
    <a:p>
      <a:pPr>
        <a:defRPr lang="cs-CZ" sz="16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1970800524934"/>
          <c:y val="0.0281005518579849"/>
          <c:w val="0.725303040244969"/>
          <c:h val="0.90503744258127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41A7C3"/>
            </a:solidFill>
            <a:ln w="9525" cap="flat" cmpd="sng" algn="ctr">
              <a:noFill/>
              <a:prstDash val="solid"/>
            </a:ln>
            <a:effectLst>
              <a:outerShdw blurRad="50800" dist="12700" dir="5400000" rotWithShape="0">
                <a:schemeClr val="bg1">
                  <a:lumMod val="50000"/>
                  <a:alpha val="32000"/>
                </a:scheme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 w="9525" cap="flat" cmpd="sng" algn="ctr">
                <a:noFill/>
                <a:prstDash val="solid"/>
              </a:ln>
              <a:effectLst>
                <a:outerShdw blurRad="50800" dist="12700" dir="5400000" rotWithShape="0">
                  <a:schemeClr val="bg1">
                    <a:lumMod val="50000"/>
                    <a:alpha val="32000"/>
                  </a:scheme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591-43F5-ACB7-919FD78FA878}"/>
              </c:ext>
            </c:extLst>
          </c:dPt>
          <c:dPt>
            <c:idx val="1"/>
            <c:invertIfNegative val="0"/>
            <c:bubble3D val="0"/>
            <c:spPr>
              <a:solidFill>
                <a:srgbClr val="FF5050"/>
              </a:solidFill>
              <a:ln w="9525" cap="flat" cmpd="sng" algn="ctr">
                <a:noFill/>
                <a:prstDash val="solid"/>
              </a:ln>
              <a:effectLst>
                <a:outerShdw blurRad="50800" dist="12700" dir="5400000" rotWithShape="0">
                  <a:schemeClr val="bg1">
                    <a:lumMod val="50000"/>
                    <a:alpha val="32000"/>
                  </a:scheme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591-43F5-ACB7-919FD78FA878}"/>
              </c:ext>
            </c:extLst>
          </c:dPt>
          <c:dPt>
            <c:idx val="2"/>
            <c:invertIfNegative val="0"/>
            <c:bubble3D val="0"/>
            <c:spPr>
              <a:solidFill>
                <a:srgbClr val="FF5050"/>
              </a:solidFill>
              <a:ln w="9525" cap="flat" cmpd="sng" algn="ctr">
                <a:noFill/>
                <a:prstDash val="solid"/>
              </a:ln>
              <a:effectLst>
                <a:outerShdw blurRad="50800" dist="12700" dir="5400000" rotWithShape="0">
                  <a:schemeClr val="bg1">
                    <a:lumMod val="50000"/>
                    <a:alpha val="32000"/>
                  </a:scheme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591-43F5-ACB7-919FD78FA878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9591-43F5-ACB7-919FD78FA878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9591-43F5-ACB7-919FD78FA87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spc="40" baseline="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List1!$A$1:$A$5</c:f>
              <c:strCache>
                <c:ptCount val="5"/>
                <c:pt idx="0">
                  <c:v>Nevím</c:v>
                </c:pt>
                <c:pt idx="1">
                  <c:v>Spíše nesouhlasím</c:v>
                </c:pt>
                <c:pt idx="2">
                  <c:v>Nesouhlasím</c:v>
                </c:pt>
                <c:pt idx="3">
                  <c:v>Spíše souhlasím</c:v>
                </c:pt>
                <c:pt idx="4">
                  <c:v>Souhlasím</c:v>
                </c:pt>
              </c:strCache>
            </c:strRef>
          </c:cat>
          <c:val>
            <c:numRef>
              <c:f>List1!$B$1:$B$5</c:f>
              <c:numCache>
                <c:formatCode>General</c:formatCode>
                <c:ptCount val="5"/>
                <c:pt idx="0">
                  <c:v>5.3</c:v>
                </c:pt>
                <c:pt idx="1">
                  <c:v>17.3</c:v>
                </c:pt>
                <c:pt idx="2">
                  <c:v>66.7</c:v>
                </c:pt>
                <c:pt idx="3">
                  <c:v>7.5</c:v>
                </c:pt>
                <c:pt idx="4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591-43F5-ACB7-919FD78FA87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2"/>
        <c:axId val="2134394568"/>
        <c:axId val="2134406424"/>
      </c:barChart>
      <c:catAx>
        <c:axId val="21343945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 b="0" spc="50" baseline="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2134406424"/>
        <c:crosses val="autoZero"/>
        <c:auto val="1"/>
        <c:lblAlgn val="ctr"/>
        <c:lblOffset val="100"/>
        <c:noMultiLvlLbl val="0"/>
      </c:catAx>
      <c:valAx>
        <c:axId val="2134406424"/>
        <c:scaling>
          <c:orientation val="minMax"/>
          <c:max val="72.0"/>
          <c:min val="0.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/>
        </c:spPr>
        <c:crossAx val="2134394568"/>
        <c:crosses val="autoZero"/>
        <c:crossBetween val="between"/>
        <c:majorUnit val="18.0"/>
      </c:valAx>
      <c:spPr>
        <a:ln>
          <a:noFill/>
        </a:ln>
      </c:spPr>
    </c:plotArea>
    <c:plotVisOnly val="1"/>
    <c:dispBlanksAs val="gap"/>
    <c:showDLblsOverMax val="0"/>
  </c:chart>
  <c:spPr>
    <a:ln w="12700">
      <a:noFill/>
      <a:prstDash val="solid"/>
    </a:ln>
  </c:spPr>
  <c:txPr>
    <a:bodyPr/>
    <a:lstStyle/>
    <a:p>
      <a:pPr>
        <a:defRPr lang="cs-CZ" sz="16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7804133858268"/>
          <c:y val="0.0281005518579849"/>
          <c:w val="0.751691929133858"/>
          <c:h val="0.90503744258127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41A7C3"/>
            </a:solidFill>
            <a:ln w="9525" cap="flat" cmpd="sng" algn="ctr">
              <a:noFill/>
              <a:prstDash val="solid"/>
            </a:ln>
            <a:effectLst>
              <a:outerShdw blurRad="50800" dist="12700" dir="5400000" rotWithShape="0">
                <a:schemeClr val="bg1">
                  <a:lumMod val="50000"/>
                  <a:alpha val="32000"/>
                </a:scheme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FF5050"/>
              </a:solidFill>
              <a:ln w="9525" cap="flat" cmpd="sng" algn="ctr">
                <a:noFill/>
                <a:prstDash val="solid"/>
              </a:ln>
              <a:effectLst>
                <a:outerShdw blurRad="50800" dist="12700" dir="5400000" rotWithShape="0">
                  <a:schemeClr val="bg1">
                    <a:lumMod val="50000"/>
                    <a:alpha val="32000"/>
                  </a:scheme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607-4077-8C30-C3869C0732A4}"/>
              </c:ext>
            </c:extLst>
          </c:dPt>
          <c:dPt>
            <c:idx val="1"/>
            <c:invertIfNegative val="0"/>
            <c:bubble3D val="0"/>
            <c:spPr>
              <a:solidFill>
                <a:srgbClr val="FF5050"/>
              </a:solidFill>
              <a:ln w="9525" cap="flat" cmpd="sng" algn="ctr">
                <a:noFill/>
                <a:prstDash val="solid"/>
              </a:ln>
              <a:effectLst>
                <a:outerShdw blurRad="50800" dist="12700" dir="5400000" rotWithShape="0">
                  <a:schemeClr val="bg1">
                    <a:lumMod val="50000"/>
                    <a:alpha val="32000"/>
                  </a:scheme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607-4077-8C30-C3869C0732A4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2607-4077-8C30-C3869C0732A4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2607-4077-8C30-C3869C0732A4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2607-4077-8C30-C3869C0732A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spc="40" baseline="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List1!$A$2:$A$5</c:f>
              <c:strCache>
                <c:ptCount val="4"/>
                <c:pt idx="0">
                  <c:v>Spíše zhorší</c:v>
                </c:pt>
                <c:pt idx="1">
                  <c:v>Zhorší</c:v>
                </c:pt>
                <c:pt idx="2">
                  <c:v>Spíše zlepší</c:v>
                </c:pt>
                <c:pt idx="3">
                  <c:v>Zlepší</c:v>
                </c:pt>
              </c:strCache>
            </c:strRef>
          </c:cat>
          <c:val>
            <c:numRef>
              <c:f>List1!$B$2:$B$5</c:f>
              <c:numCache>
                <c:formatCode>General</c:formatCode>
                <c:ptCount val="4"/>
                <c:pt idx="0">
                  <c:v>19.4</c:v>
                </c:pt>
                <c:pt idx="1">
                  <c:v>70.9</c:v>
                </c:pt>
                <c:pt idx="2">
                  <c:v>8.200000000000001</c:v>
                </c:pt>
                <c:pt idx="3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607-4077-8C30-C3869C0732A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2"/>
        <c:axId val="2101195256"/>
        <c:axId val="2100308968"/>
      </c:barChart>
      <c:catAx>
        <c:axId val="21011952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 b="0" spc="50" baseline="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2100308968"/>
        <c:crosses val="autoZero"/>
        <c:auto val="1"/>
        <c:lblAlgn val="ctr"/>
        <c:lblOffset val="100"/>
        <c:noMultiLvlLbl val="0"/>
      </c:catAx>
      <c:valAx>
        <c:axId val="2100308968"/>
        <c:scaling>
          <c:orientation val="minMax"/>
          <c:max val="72.0"/>
          <c:min val="0.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/>
        </c:spPr>
        <c:crossAx val="2101195256"/>
        <c:crosses val="autoZero"/>
        <c:crossBetween val="between"/>
        <c:majorUnit val="18.0"/>
      </c:valAx>
      <c:spPr>
        <a:ln>
          <a:noFill/>
        </a:ln>
      </c:spPr>
    </c:plotArea>
    <c:plotVisOnly val="1"/>
    <c:dispBlanksAs val="gap"/>
    <c:showDLblsOverMax val="0"/>
  </c:chart>
  <c:spPr>
    <a:ln w="12700">
      <a:noFill/>
      <a:prstDash val="solid"/>
    </a:ln>
  </c:spPr>
  <c:txPr>
    <a:bodyPr/>
    <a:lstStyle/>
    <a:p>
      <a:pPr>
        <a:defRPr lang="cs-CZ" sz="16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002635608049"/>
          <c:y val="0.0281005518579849"/>
          <c:w val="0.607247484689414"/>
          <c:h val="0.90503744258127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41A7C3"/>
            </a:solidFill>
            <a:ln w="9525" cap="flat" cmpd="sng" algn="ctr">
              <a:noFill/>
              <a:prstDash val="solid"/>
            </a:ln>
            <a:effectLst>
              <a:outerShdw blurRad="50800" dist="12700" dir="5400000" rotWithShape="0">
                <a:schemeClr val="bg1">
                  <a:lumMod val="50000"/>
                  <a:alpha val="32000"/>
                </a:scheme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 w="9525" cap="flat" cmpd="sng" algn="ctr">
                <a:noFill/>
                <a:prstDash val="solid"/>
              </a:ln>
              <a:effectLst>
                <a:outerShdw blurRad="50800" dist="12700" dir="5400000" rotWithShape="0">
                  <a:schemeClr val="bg1">
                    <a:lumMod val="50000"/>
                    <a:alpha val="32000"/>
                  </a:scheme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280-4B44-8BD9-69FBD3C3A4A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>
                <a:outerShdw blurRad="50800" dist="12700" dir="5400000" rotWithShape="0">
                  <a:schemeClr val="bg1">
                    <a:lumMod val="50000"/>
                    <a:alpha val="32000"/>
                  </a:scheme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280-4B44-8BD9-69FBD3C3A4A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>
                <a:outerShdw blurRad="50800" dist="12700" dir="5400000" rotWithShape="0">
                  <a:schemeClr val="bg1">
                    <a:lumMod val="50000"/>
                    <a:alpha val="32000"/>
                  </a:scheme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280-4B44-8BD9-69FBD3C3A4A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>
                <a:outerShdw blurRad="50800" dist="12700" dir="5400000" rotWithShape="0">
                  <a:schemeClr val="bg1">
                    <a:lumMod val="50000"/>
                    <a:alpha val="32000"/>
                  </a:scheme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9280-4B44-8BD9-69FBD3C3A4A5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9280-4B44-8BD9-69FBD3C3A4A5}"/>
              </c:ext>
            </c:extLst>
          </c:dPt>
          <c:dPt>
            <c:idx val="6"/>
            <c:invertIfNegative val="0"/>
            <c:bubble3D val="0"/>
            <c:spPr>
              <a:solidFill>
                <a:srgbClr val="FF5050"/>
              </a:solidFill>
              <a:ln w="9525" cap="flat" cmpd="sng" algn="ctr">
                <a:noFill/>
                <a:prstDash val="solid"/>
              </a:ln>
              <a:effectLst>
                <a:outerShdw blurRad="50800" dist="12700" dir="5400000" rotWithShape="0">
                  <a:schemeClr val="bg1">
                    <a:lumMod val="50000"/>
                    <a:alpha val="32000"/>
                  </a:scheme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9280-4B44-8BD9-69FBD3C3A4A5}"/>
              </c:ext>
            </c:extLst>
          </c:dPt>
          <c:dPt>
            <c:idx val="7"/>
            <c:invertIfNegative val="0"/>
            <c:bubble3D val="0"/>
            <c:spPr>
              <a:solidFill>
                <a:srgbClr val="FF5050"/>
              </a:solidFill>
              <a:ln w="9525" cap="flat" cmpd="sng" algn="ctr">
                <a:noFill/>
                <a:prstDash val="solid"/>
              </a:ln>
              <a:effectLst>
                <a:outerShdw blurRad="50800" dist="12700" dir="5400000" rotWithShape="0">
                  <a:schemeClr val="bg1">
                    <a:lumMod val="50000"/>
                    <a:alpha val="32000"/>
                  </a:scheme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280-4B44-8BD9-69FBD3C3A4A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spc="40" baseline="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List1!$A$1:$A$8</c:f>
              <c:strCache>
                <c:ptCount val="8"/>
                <c:pt idx="0">
                  <c:v>Nevím</c:v>
                </c:pt>
                <c:pt idx="1">
                  <c:v>Neovlivní negativně ani pozitivně</c:v>
                </c:pt>
                <c:pt idx="2">
                  <c:v>Neovlivní pozitivně</c:v>
                </c:pt>
                <c:pt idx="3">
                  <c:v>Neovlivní negativně</c:v>
                </c:pt>
                <c:pt idx="4">
                  <c:v>Spíše ovlivni pozitivně</c:v>
                </c:pt>
                <c:pt idx="5">
                  <c:v>Ovlivní pozitivně</c:v>
                </c:pt>
                <c:pt idx="6">
                  <c:v>Spíše ovlivni negativně</c:v>
                </c:pt>
                <c:pt idx="7">
                  <c:v>Ovlivní negativně</c:v>
                </c:pt>
              </c:strCache>
            </c:strRef>
          </c:cat>
          <c:val>
            <c:numRef>
              <c:f>List1!$B$1:$B$8</c:f>
              <c:numCache>
                <c:formatCode>General</c:formatCode>
                <c:ptCount val="8"/>
                <c:pt idx="0">
                  <c:v>10.5</c:v>
                </c:pt>
                <c:pt idx="1">
                  <c:v>4.5</c:v>
                </c:pt>
                <c:pt idx="2">
                  <c:v>10.7</c:v>
                </c:pt>
                <c:pt idx="3">
                  <c:v>3.1</c:v>
                </c:pt>
                <c:pt idx="4">
                  <c:v>4.3</c:v>
                </c:pt>
                <c:pt idx="5">
                  <c:v>4.5</c:v>
                </c:pt>
                <c:pt idx="6">
                  <c:v>14.5</c:v>
                </c:pt>
                <c:pt idx="7">
                  <c:v>47.9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280-4B44-8BD9-69FBD3C3A4A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2"/>
        <c:axId val="2100393800"/>
        <c:axId val="2135011624"/>
      </c:barChart>
      <c:catAx>
        <c:axId val="21003938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spc="50" baseline="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2135011624"/>
        <c:crosses val="autoZero"/>
        <c:auto val="1"/>
        <c:lblAlgn val="ctr"/>
        <c:lblOffset val="100"/>
        <c:noMultiLvlLbl val="0"/>
      </c:catAx>
      <c:valAx>
        <c:axId val="2135011624"/>
        <c:scaling>
          <c:orientation val="minMax"/>
          <c:max val="52.0"/>
          <c:min val="0.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/>
        </c:spPr>
        <c:crossAx val="2100393800"/>
        <c:crosses val="autoZero"/>
        <c:crossBetween val="between"/>
        <c:majorUnit val="13.0"/>
      </c:valAx>
      <c:spPr>
        <a:ln>
          <a:noFill/>
        </a:ln>
      </c:spPr>
    </c:plotArea>
    <c:plotVisOnly val="1"/>
    <c:dispBlanksAs val="gap"/>
    <c:showDLblsOverMax val="0"/>
  </c:chart>
  <c:spPr>
    <a:ln w="12700">
      <a:noFill/>
      <a:prstDash val="solid"/>
    </a:ln>
  </c:spPr>
  <c:txPr>
    <a:bodyPr/>
    <a:lstStyle/>
    <a:p>
      <a:pPr>
        <a:defRPr lang="cs-CZ" sz="16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4528215223097"/>
          <c:y val="0.10545709777322"/>
          <c:w val="0.429213801399825"/>
          <c:h val="0.822550063199228"/>
        </c:manualLayout>
      </c:layout>
      <c:pieChart>
        <c:varyColors val="1"/>
        <c:ser>
          <c:idx val="0"/>
          <c:order val="0"/>
          <c:spPr>
            <a:effectLst>
              <a:outerShdw blurRad="50800" dist="38100" dir="2700000" algn="tl" rotWithShape="0">
                <a:prstClr val="black">
                  <a:alpha val="26000"/>
                </a:prstClr>
              </a:outerShdw>
            </a:effectLst>
            <a:scene3d>
              <a:camera prst="orthographicFront"/>
              <a:lightRig rig="threePt" dir="t"/>
            </a:scene3d>
            <a:sp3d prstMaterial="matte"/>
          </c:spPr>
          <c:dPt>
            <c:idx val="0"/>
            <c:bubble3D val="0"/>
            <c:spPr>
              <a:solidFill>
                <a:srgbClr val="41A7C3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26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3F2-47DE-8831-48D19BCA5C96}"/>
              </c:ext>
            </c:extLst>
          </c:dPt>
          <c:dPt>
            <c:idx val="1"/>
            <c:bubble3D val="0"/>
            <c:spPr>
              <a:solidFill>
                <a:srgbClr val="41A7C3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26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3F2-47DE-8831-48D19BCA5C96}"/>
              </c:ext>
            </c:extLst>
          </c:dPt>
          <c:dPt>
            <c:idx val="2"/>
            <c:bubble3D val="0"/>
            <c:spPr>
              <a:solidFill>
                <a:srgbClr val="FF5050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26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3F2-47DE-8831-48D19BCA5C96}"/>
              </c:ext>
            </c:extLst>
          </c:dPt>
          <c:dPt>
            <c:idx val="3"/>
            <c:bubble3D val="0"/>
            <c:spPr>
              <a:solidFill>
                <a:srgbClr val="FF5050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26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3F2-47DE-8831-48D19BCA5C96}"/>
              </c:ext>
            </c:extLst>
          </c:dPt>
          <c:dPt>
            <c:idx val="4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26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3F2-47DE-8831-48D19BCA5C96}"/>
              </c:ext>
            </c:extLst>
          </c:dPt>
          <c:dLbls>
            <c:dLbl>
              <c:idx val="0"/>
              <c:layout>
                <c:manualLayout>
                  <c:x val="-0.082221784776903"/>
                  <c:y val="0.164388413593524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3F2-47DE-8831-48D19BCA5C96}"/>
                </c:ext>
              </c:extLst>
            </c:dLbl>
            <c:dLbl>
              <c:idx val="1"/>
              <c:layout>
                <c:manualLayout>
                  <c:x val="-0.104564851268591"/>
                  <c:y val="-0.180056079753214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3F2-47DE-8831-48D19BCA5C96}"/>
                </c:ext>
              </c:extLst>
            </c:dLbl>
            <c:dLbl>
              <c:idx val="2"/>
              <c:layout>
                <c:manualLayout>
                  <c:x val="0.0679024496937883"/>
                  <c:y val="-0.125065520341014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50" b="0" i="0" u="none" strike="noStrike" kern="1200" spc="4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1740977690288713"/>
                      <c:h val="0.1020755041634364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C3F2-47DE-8831-48D19BCA5C96}"/>
                </c:ext>
              </c:extLst>
            </c:dLbl>
            <c:dLbl>
              <c:idx val="3"/>
              <c:layout>
                <c:manualLayout>
                  <c:x val="0.125925853018373"/>
                  <c:y val="-0.019950249600800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3F2-47DE-8831-48D19BCA5C96}"/>
                </c:ext>
              </c:extLst>
            </c:dLbl>
            <c:dLbl>
              <c:idx val="4"/>
              <c:layout>
                <c:manualLayout>
                  <c:x val="0.0775405730533683"/>
                  <c:y val="0.180994375048597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3F2-47DE-8831-48D19BCA5C96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50" b="0" i="0" u="none" strike="noStrike" kern="1200" spc="4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List1!$A$1:$A$5</c:f>
              <c:strCache>
                <c:ptCount val="5"/>
                <c:pt idx="0">
                  <c:v>ANO</c:v>
                </c:pt>
                <c:pt idx="1">
                  <c:v>SPÍŠE ANO</c:v>
                </c:pt>
                <c:pt idx="2">
                  <c:v>NE</c:v>
                </c:pt>
                <c:pt idx="3">
                  <c:v>SPÍŠE NE</c:v>
                </c:pt>
                <c:pt idx="4">
                  <c:v>NEVÍM</c:v>
                </c:pt>
              </c:strCache>
            </c:strRef>
          </c:cat>
          <c:val>
            <c:numRef>
              <c:f>List1!$B$1:$B$5</c:f>
              <c:numCache>
                <c:formatCode>General</c:formatCode>
                <c:ptCount val="5"/>
                <c:pt idx="0">
                  <c:v>24.2</c:v>
                </c:pt>
                <c:pt idx="1">
                  <c:v>35.6</c:v>
                </c:pt>
                <c:pt idx="2">
                  <c:v>7.6</c:v>
                </c:pt>
                <c:pt idx="3">
                  <c:v>10.6</c:v>
                </c:pt>
                <c:pt idx="4">
                  <c:v>22.0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C3F2-47DE-8831-48D19BCA5C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6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4528215223097"/>
          <c:y val="0.10545709777322"/>
          <c:w val="0.429213801399825"/>
          <c:h val="0.822550063199228"/>
        </c:manualLayout>
      </c:layout>
      <c:pieChart>
        <c:varyColors val="1"/>
        <c:ser>
          <c:idx val="0"/>
          <c:order val="0"/>
          <c:spPr>
            <a:effectLst>
              <a:outerShdw blurRad="50800" dist="38100" dir="2700000" algn="tl" rotWithShape="0">
                <a:prstClr val="black">
                  <a:alpha val="26000"/>
                </a:prstClr>
              </a:outerShdw>
            </a:effectLst>
            <a:scene3d>
              <a:camera prst="orthographicFront"/>
              <a:lightRig rig="threePt" dir="t"/>
            </a:scene3d>
            <a:sp3d prstMaterial="matte"/>
          </c:spPr>
          <c:dPt>
            <c:idx val="0"/>
            <c:bubble3D val="0"/>
            <c:spPr>
              <a:solidFill>
                <a:srgbClr val="41A7C3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26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B6A-48D1-927C-97FE63E4842D}"/>
              </c:ext>
            </c:extLst>
          </c:dPt>
          <c:dPt>
            <c:idx val="1"/>
            <c:bubble3D val="0"/>
            <c:spPr>
              <a:solidFill>
                <a:srgbClr val="41A7C3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26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B6A-48D1-927C-97FE63E4842D}"/>
              </c:ext>
            </c:extLst>
          </c:dPt>
          <c:dPt>
            <c:idx val="2"/>
            <c:bubble3D val="0"/>
            <c:spPr>
              <a:solidFill>
                <a:srgbClr val="FF5050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26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B6A-48D1-927C-97FE63E4842D}"/>
              </c:ext>
            </c:extLst>
          </c:dPt>
          <c:dPt>
            <c:idx val="3"/>
            <c:bubble3D val="0"/>
            <c:spPr>
              <a:solidFill>
                <a:srgbClr val="FF5050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26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B6A-48D1-927C-97FE63E4842D}"/>
              </c:ext>
            </c:extLst>
          </c:dPt>
          <c:dPt>
            <c:idx val="4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26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7B6A-48D1-927C-97FE63E4842D}"/>
              </c:ext>
            </c:extLst>
          </c:dPt>
          <c:dLbls>
            <c:dLbl>
              <c:idx val="0"/>
              <c:layout>
                <c:manualLayout>
                  <c:x val="-0.0947217847769029"/>
                  <c:y val="0.14575663969146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B6A-48D1-927C-97FE63E4842D}"/>
                </c:ext>
              </c:extLst>
            </c:dLbl>
            <c:dLbl>
              <c:idx val="1"/>
              <c:layout>
                <c:manualLayout>
                  <c:x val="-0.097620406824147"/>
                  <c:y val="-0.16408598783716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6A-48D1-927C-97FE63E4842D}"/>
                </c:ext>
              </c:extLst>
            </c:dLbl>
            <c:dLbl>
              <c:idx val="2"/>
              <c:layout>
                <c:manualLayout>
                  <c:x val="0.0512357830271216"/>
                  <c:y val="-0.117080474382987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50" b="0" i="0" u="none" strike="noStrike" kern="1200" spc="4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1740977690288713"/>
                      <c:h val="0.1020755041634364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7B6A-48D1-927C-97FE63E4842D}"/>
                </c:ext>
              </c:extLst>
            </c:dLbl>
            <c:dLbl>
              <c:idx val="3"/>
              <c:layout>
                <c:manualLayout>
                  <c:x val="0.110648075240595"/>
                  <c:y val="-0.0518904334329054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4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B6A-48D1-927C-97FE63E4842D}"/>
                </c:ext>
              </c:extLst>
            </c:dLbl>
            <c:dLbl>
              <c:idx val="4"/>
              <c:layout>
                <c:manualLayout>
                  <c:x val="0.0955961286089239"/>
                  <c:y val="0.175671011076579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B6A-48D1-927C-97FE63E4842D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50" b="0" i="0" u="none" strike="noStrike" kern="1200" spc="4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List1!$A$1:$A$5</c:f>
              <c:strCache>
                <c:ptCount val="5"/>
                <c:pt idx="0">
                  <c:v>ANO</c:v>
                </c:pt>
                <c:pt idx="1">
                  <c:v>SPÍŠE ANO</c:v>
                </c:pt>
                <c:pt idx="2">
                  <c:v>NE</c:v>
                </c:pt>
                <c:pt idx="3">
                  <c:v>SPÍŠE NE</c:v>
                </c:pt>
                <c:pt idx="4">
                  <c:v>NEVÍM</c:v>
                </c:pt>
              </c:strCache>
            </c:strRef>
          </c:cat>
          <c:val>
            <c:numRef>
              <c:f>List1!$B$1:$B$5</c:f>
              <c:numCache>
                <c:formatCode>General</c:formatCode>
                <c:ptCount val="5"/>
                <c:pt idx="0">
                  <c:v>28.2</c:v>
                </c:pt>
                <c:pt idx="1">
                  <c:v>31.8</c:v>
                </c:pt>
                <c:pt idx="2">
                  <c:v>5.3</c:v>
                </c:pt>
                <c:pt idx="3">
                  <c:v>7.6</c:v>
                </c:pt>
                <c:pt idx="4">
                  <c:v>27.1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7B6A-48D1-927C-97FE63E484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6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4528215223097"/>
          <c:y val="0.10545709777322"/>
          <c:w val="0.429213801399825"/>
          <c:h val="0.822550063199228"/>
        </c:manualLayout>
      </c:layout>
      <c:pieChart>
        <c:varyColors val="1"/>
        <c:ser>
          <c:idx val="0"/>
          <c:order val="0"/>
          <c:spPr>
            <a:effectLst>
              <a:outerShdw blurRad="50800" dist="38100" dir="2700000" algn="tl" rotWithShape="0">
                <a:prstClr val="black">
                  <a:alpha val="26000"/>
                </a:prstClr>
              </a:outerShdw>
            </a:effectLst>
            <a:scene3d>
              <a:camera prst="orthographicFront"/>
              <a:lightRig rig="threePt" dir="t"/>
            </a:scene3d>
            <a:sp3d prstMaterial="matte"/>
          </c:spPr>
          <c:dPt>
            <c:idx val="0"/>
            <c:bubble3D val="0"/>
            <c:spPr>
              <a:solidFill>
                <a:srgbClr val="41A7C3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26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06C-4243-86B5-B9483FA248A6}"/>
              </c:ext>
            </c:extLst>
          </c:dPt>
          <c:dPt>
            <c:idx val="1"/>
            <c:bubble3D val="0"/>
            <c:spPr>
              <a:solidFill>
                <a:srgbClr val="41A7C3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26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06C-4243-86B5-B9483FA248A6}"/>
              </c:ext>
            </c:extLst>
          </c:dPt>
          <c:dPt>
            <c:idx val="2"/>
            <c:bubble3D val="0"/>
            <c:spPr>
              <a:solidFill>
                <a:srgbClr val="FF5050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26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06C-4243-86B5-B9483FA248A6}"/>
              </c:ext>
            </c:extLst>
          </c:dPt>
          <c:dPt>
            <c:idx val="3"/>
            <c:bubble3D val="0"/>
            <c:spPr>
              <a:solidFill>
                <a:srgbClr val="FF5050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26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06C-4243-86B5-B9483FA248A6}"/>
              </c:ext>
            </c:extLst>
          </c:dPt>
          <c:dPt>
            <c:idx val="4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26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06C-4243-86B5-B9483FA248A6}"/>
              </c:ext>
            </c:extLst>
          </c:dPt>
          <c:dLbls>
            <c:dLbl>
              <c:idx val="0"/>
              <c:layout>
                <c:manualLayout>
                  <c:x val="-0.0586106736657918"/>
                  <c:y val="0.156403367635498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6C-4243-86B5-B9483FA248A6}"/>
                </c:ext>
              </c:extLst>
            </c:dLbl>
            <c:dLbl>
              <c:idx val="1"/>
              <c:layout>
                <c:manualLayout>
                  <c:x val="-0.146231517935258"/>
                  <c:y val="0.078127072889637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6C-4243-86B5-B9483FA248A6}"/>
                </c:ext>
              </c:extLst>
            </c:dLbl>
            <c:dLbl>
              <c:idx val="2"/>
              <c:layout>
                <c:manualLayout>
                  <c:x val="0.00540244969378828"/>
                  <c:y val="-0.143697189452446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50" b="0" i="0" u="none" strike="noStrike" kern="1200" spc="4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1740977690288713"/>
                      <c:h val="0.1020755041634364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E06C-4243-86B5-B9483FA248A6}"/>
                </c:ext>
              </c:extLst>
            </c:dLbl>
            <c:dLbl>
              <c:idx val="3"/>
              <c:layout>
                <c:manualLayout>
                  <c:x val="0.130092519685039"/>
                  <c:y val="0.10514880374161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06C-4243-86B5-B9483FA248A6}"/>
                </c:ext>
              </c:extLst>
            </c:dLbl>
            <c:dLbl>
              <c:idx val="4"/>
              <c:layout>
                <c:manualLayout>
                  <c:x val="0.0580961286089238"/>
                  <c:y val="0.16768596511855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06C-4243-86B5-B9483FA248A6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50" b="0" i="0" u="none" strike="noStrike" kern="1200" spc="4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List1!$A$1:$A$5</c:f>
              <c:strCache>
                <c:ptCount val="5"/>
                <c:pt idx="0">
                  <c:v>ANO</c:v>
                </c:pt>
                <c:pt idx="1">
                  <c:v>SPÍŠE ANO</c:v>
                </c:pt>
                <c:pt idx="2">
                  <c:v>NE</c:v>
                </c:pt>
                <c:pt idx="3">
                  <c:v>SPÍŠE NE</c:v>
                </c:pt>
                <c:pt idx="4">
                  <c:v>NEVÍM</c:v>
                </c:pt>
              </c:strCache>
            </c:strRef>
          </c:cat>
          <c:val>
            <c:numRef>
              <c:f>List1!$B$1:$B$5</c:f>
              <c:numCache>
                <c:formatCode>General</c:formatCode>
                <c:ptCount val="5"/>
                <c:pt idx="0">
                  <c:v>12.8</c:v>
                </c:pt>
                <c:pt idx="1">
                  <c:v>14.6</c:v>
                </c:pt>
                <c:pt idx="2">
                  <c:v>42.6</c:v>
                </c:pt>
                <c:pt idx="3">
                  <c:v>17.4</c:v>
                </c:pt>
                <c:pt idx="4">
                  <c:v>12.6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E06C-4243-86B5-B9483FA248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6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204385-A9EC-4BA5-8A2C-4A7B72ED70D6}" type="datetimeFigureOut">
              <a:rPr lang="cs-CZ" smtClean="0"/>
              <a:t>22.02.16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1C2341-F5C4-43E1-8A1D-ED2FDB6351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758826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A9446C-C78E-4D3B-BE5D-EE2FC8409A49}" type="datetimeFigureOut">
              <a:rPr lang="cs-CZ" smtClean="0"/>
              <a:pPr/>
              <a:t>22.02.16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824F53-5524-400B-82F5-EA0FA60F944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00171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24F53-5524-400B-82F5-EA0FA60F9449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6997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24F53-5524-400B-82F5-EA0FA60F9449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4495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24F53-5524-400B-82F5-EA0FA60F9449}" type="slidenum">
              <a:rPr lang="cs-CZ" smtClean="0"/>
              <a:pPr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3733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24F53-5524-400B-82F5-EA0FA60F9449}" type="slidenum">
              <a:rPr lang="cs-CZ" smtClean="0"/>
              <a:pPr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0943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24F53-5524-400B-82F5-EA0FA60F9449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78446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24F53-5524-400B-82F5-EA0FA60F9449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92493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24F53-5524-400B-82F5-EA0FA60F9449}" type="slidenum">
              <a:rPr lang="cs-CZ" smtClean="0"/>
              <a:pPr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86278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24F53-5524-400B-82F5-EA0FA60F9449}" type="slidenum">
              <a:rPr lang="cs-CZ" smtClean="0"/>
              <a:pPr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35859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24F53-5524-400B-82F5-EA0FA60F9449}" type="slidenum">
              <a:rPr lang="cs-CZ" smtClean="0"/>
              <a:pPr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0084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24F53-5524-400B-82F5-EA0FA60F9449}" type="slidenum">
              <a:rPr lang="cs-CZ" smtClean="0"/>
              <a:pPr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6129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24F53-5524-400B-82F5-EA0FA60F9449}" type="slidenum">
              <a:rPr lang="cs-CZ" smtClean="0"/>
              <a:pPr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61494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24F53-5524-400B-82F5-EA0FA60F9449}" type="slidenum">
              <a:rPr lang="cs-CZ" smtClean="0"/>
              <a:pPr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1819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5AA42-A803-4154-A304-21AB2D02AC59}" type="datetime1">
              <a:rPr lang="cs-CZ" smtClean="0"/>
              <a:t>22.02.16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A3BA-F2BD-4032-9167-E150972DDF7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DFC00-5FAB-4F82-A8C0-151BB9C479F3}" type="datetime1">
              <a:rPr lang="cs-CZ" smtClean="0"/>
              <a:t>22.02.16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A3BA-F2BD-4032-9167-E150972DDF7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63ACE-B9E3-48A5-9CAB-691CB968DF75}" type="datetime1">
              <a:rPr lang="cs-CZ" smtClean="0"/>
              <a:t>22.02.16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A3BA-F2BD-4032-9167-E150972DDF7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E0205-50DB-4C31-9AC8-8EA217273EA8}" type="datetime1">
              <a:rPr lang="cs-CZ" smtClean="0"/>
              <a:t>22.02.16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A3BA-F2BD-4032-9167-E150972DDF7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626E2-E28E-41C0-9EC2-DB339FACB1A5}" type="datetime1">
              <a:rPr lang="cs-CZ" smtClean="0"/>
              <a:t>22.02.16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A3BA-F2BD-4032-9167-E150972DDF7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DDE5E-C285-4912-B770-8E91B693E72C}" type="datetime1">
              <a:rPr lang="cs-CZ" smtClean="0"/>
              <a:t>22.02.16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A3BA-F2BD-4032-9167-E150972DDF7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8B3B4-54E2-4D13-89DC-B10A5F2BD60D}" type="datetime1">
              <a:rPr lang="cs-CZ" smtClean="0"/>
              <a:t>22.02.16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A3BA-F2BD-4032-9167-E150972DDF7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E3B30-9AE2-4862-A38C-6650886ECBFB}" type="datetime1">
              <a:rPr lang="cs-CZ" smtClean="0"/>
              <a:t>22.02.16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A3BA-F2BD-4032-9167-E150972DDF7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A2D2E-2FBB-45E0-9BC9-D134DE3B8655}" type="datetime1">
              <a:rPr lang="cs-CZ" smtClean="0"/>
              <a:t>22.02.16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A3BA-F2BD-4032-9167-E150972DDF7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8BA6-03A8-48F2-AEA5-736A5BCF252B}" type="datetime1">
              <a:rPr lang="cs-CZ" smtClean="0"/>
              <a:t>22.02.16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A3BA-F2BD-4032-9167-E150972DDF7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245C1-5320-4402-8C1D-37C898BBFFBC}" type="datetime1">
              <a:rPr lang="cs-CZ" smtClean="0"/>
              <a:t>22.02.16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A3BA-F2BD-4032-9167-E150972DDF7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038B8-2717-47A0-BAF9-888408198050}" type="datetime1">
              <a:rPr lang="cs-CZ" smtClean="0"/>
              <a:t>22.02.16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FA3BA-F2BD-4032-9167-E150972DDF70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Relationship Id="rId15" Type="http://schemas.openxmlformats.org/officeDocument/2006/relationships/image" Target="../media/image17.png"/><Relationship Id="rId16" Type="http://schemas.openxmlformats.org/officeDocument/2006/relationships/image" Target="../media/image18.png"/><Relationship Id="rId17" Type="http://schemas.openxmlformats.org/officeDocument/2006/relationships/image" Target="../media/image19.png"/><Relationship Id="rId18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e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0.jpeg"/><Relationship Id="rId1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5" Type="http://schemas.openxmlformats.org/officeDocument/2006/relationships/image" Target="../media/image24.jpeg"/><Relationship Id="rId6" Type="http://schemas.openxmlformats.org/officeDocument/2006/relationships/image" Target="../media/image25.jpe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0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3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ázek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85860"/>
            <a:ext cx="7889018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3491880" y="5373216"/>
            <a:ext cx="3082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dirty="0">
                <a:solidFill>
                  <a:srgbClr val="41A7C3"/>
                </a:solidFill>
                <a:latin typeface="Verdana"/>
                <a:cs typeface="Verdana"/>
              </a:rPr>
              <a:t>INKLUZE (únor  2016)</a:t>
            </a:r>
            <a:endParaRPr lang="pl-PL" b="1" spc="60" noProof="1">
              <a:solidFill>
                <a:srgbClr val="41A7C3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92665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Obrázek 37" descr="Bez názvu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390" y="1170914"/>
            <a:ext cx="3071610" cy="5786478"/>
          </a:xfrm>
          <a:prstGeom prst="rect">
            <a:avLst/>
          </a:prstGeom>
        </p:spPr>
      </p:pic>
      <p:cxnSp>
        <p:nvCxnSpPr>
          <p:cNvPr id="6" name="Přímá spojovací čára 5"/>
          <p:cNvCxnSpPr/>
          <p:nvPr/>
        </p:nvCxnSpPr>
        <p:spPr>
          <a:xfrm>
            <a:off x="72594" y="980674"/>
            <a:ext cx="9000000" cy="54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ástupný symbol pro číslo snímku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A3BA-F2BD-4032-9167-E150972DDF70}" type="slidenum">
              <a:rPr lang="cs-CZ" smtClean="0"/>
              <a:pPr/>
              <a:t>2</a:t>
            </a:fld>
            <a:endParaRPr lang="cs-CZ" dirty="0"/>
          </a:p>
        </p:txBody>
      </p:sp>
      <p:sp>
        <p:nvSpPr>
          <p:cNvPr id="34" name="Zástupný symbol pro obsah 33"/>
          <p:cNvSpPr>
            <a:spLocks noGrp="1"/>
          </p:cNvSpPr>
          <p:nvPr>
            <p:ph idx="1"/>
          </p:nvPr>
        </p:nvSpPr>
        <p:spPr>
          <a:xfrm>
            <a:off x="899592" y="1628800"/>
            <a:ext cx="6072198" cy="3382955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cs-CZ" sz="2400" b="1" dirty="0" smtClean="0"/>
              <a:t>METODOLOGIE			</a:t>
            </a:r>
            <a:endParaRPr lang="cs-CZ" sz="2400" dirty="0" smtClean="0"/>
          </a:p>
          <a:p>
            <a:pPr lvl="0">
              <a:lnSpc>
                <a:spcPct val="150000"/>
              </a:lnSpc>
            </a:pPr>
            <a:r>
              <a:rPr lang="cs-CZ" sz="2400" b="1" dirty="0" smtClean="0"/>
              <a:t>VÝSLEDKY PRŮZKUMU</a:t>
            </a:r>
          </a:p>
          <a:p>
            <a:pPr>
              <a:lnSpc>
                <a:spcPct val="150000"/>
              </a:lnSpc>
            </a:pPr>
            <a:r>
              <a:rPr lang="cs-CZ" sz="2400" b="1" dirty="0" smtClean="0"/>
              <a:t>PANEL BOOK</a:t>
            </a:r>
          </a:p>
          <a:p>
            <a:pPr lvl="0">
              <a:lnSpc>
                <a:spcPct val="150000"/>
              </a:lnSpc>
            </a:pPr>
            <a:r>
              <a:rPr lang="cs-CZ" sz="2400" b="1" dirty="0" smtClean="0"/>
              <a:t>KONTAK</a:t>
            </a:r>
            <a:r>
              <a:rPr lang="en-US" sz="2400" b="1" dirty="0" smtClean="0"/>
              <a:t>T</a:t>
            </a:r>
            <a:r>
              <a:rPr lang="cs-CZ" sz="2400" b="1" dirty="0" err="1" smtClean="0"/>
              <a:t>Y</a:t>
            </a:r>
            <a:endParaRPr lang="cs-CZ" sz="2400" dirty="0" smtClean="0"/>
          </a:p>
          <a:p>
            <a:endParaRPr lang="cs-CZ" sz="2800" dirty="0"/>
          </a:p>
        </p:txBody>
      </p:sp>
      <p:pic>
        <p:nvPicPr>
          <p:cNvPr id="43" name="Obrázek 42" descr="Bez názvu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572008"/>
            <a:ext cx="1225296" cy="2267712"/>
          </a:xfrm>
          <a:prstGeom prst="rect">
            <a:avLst/>
          </a:prstGeom>
        </p:spPr>
      </p:pic>
      <p:sp>
        <p:nvSpPr>
          <p:cNvPr id="15" name="Obdélník 1"/>
          <p:cNvSpPr/>
          <p:nvPr/>
        </p:nvSpPr>
        <p:spPr>
          <a:xfrm>
            <a:off x="0" y="0"/>
            <a:ext cx="9144000" cy="81042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latin typeface="Arial"/>
                <a:cs typeface="Arial"/>
              </a:rPr>
              <a:t>OBSAH</a:t>
            </a:r>
            <a:endParaRPr lang="cs-CZ" sz="28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6903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0" y="0"/>
            <a:ext cx="9144000" cy="81042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570264" y="6429396"/>
            <a:ext cx="430892" cy="293687"/>
          </a:xfrm>
        </p:spPr>
        <p:txBody>
          <a:bodyPr/>
          <a:lstStyle/>
          <a:p>
            <a:pPr algn="ctr"/>
            <a:fld id="{ECFFA3BA-F2BD-4032-9167-E150972DDF70}" type="slidenum">
              <a:rPr lang="cs-CZ" sz="1400" smtClean="0"/>
              <a:pPr algn="ctr"/>
              <a:t>3</a:t>
            </a:fld>
            <a:endParaRPr lang="cs-CZ" sz="1400" dirty="0"/>
          </a:p>
        </p:txBody>
      </p:sp>
      <p:cxnSp>
        <p:nvCxnSpPr>
          <p:cNvPr id="9" name="Přímá spojovací čára 6"/>
          <p:cNvCxnSpPr/>
          <p:nvPr/>
        </p:nvCxnSpPr>
        <p:spPr>
          <a:xfrm>
            <a:off x="142844" y="6215082"/>
            <a:ext cx="8858312" cy="158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Obrázek 10" descr="sanep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3339" y="6429396"/>
            <a:ext cx="1357322" cy="33661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55776" y="3068960"/>
            <a:ext cx="46918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 smtClean="0">
                <a:solidFill>
                  <a:srgbClr val="41A7C3"/>
                </a:solidFill>
                <a:latin typeface="Verdana"/>
                <a:cs typeface="Verdana"/>
              </a:rPr>
              <a:t>INKLUZE (únor  2016)</a:t>
            </a:r>
            <a:endParaRPr lang="pl-PL" sz="2800" b="1" spc="60" noProof="1">
              <a:solidFill>
                <a:srgbClr val="41A7C3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55585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Tabulka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40811"/>
              </p:ext>
            </p:extLst>
          </p:nvPr>
        </p:nvGraphicFramePr>
        <p:xfrm>
          <a:off x="72594" y="764705"/>
          <a:ext cx="9000000" cy="5314273"/>
        </p:xfrm>
        <a:graphic>
          <a:graphicData uri="http://schemas.openxmlformats.org/drawingml/2006/table">
            <a:tbl>
              <a:tblPr bandCol="1">
                <a:tableStyleId>{7DF18680-E054-41AD-8BC1-D1AEF772440D}</a:tableStyleId>
              </a:tblPr>
              <a:tblGrid>
                <a:gridCol w="2467742"/>
                <a:gridCol w="6532258"/>
              </a:tblGrid>
              <a:tr h="3537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kern="1200" spc="60" baseline="0" noProof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TÉMA PRŮZKUMU:</a:t>
                      </a:r>
                      <a:endParaRPr lang="cs-CZ" sz="1000" spc="60" baseline="0" noProof="1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spc="60" baseline="0" noProof="1" smtClean="0">
                          <a:solidFill>
                            <a:srgbClr val="41A7C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Inkluze (únor 2016)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1881">
                <a:tc>
                  <a:txBody>
                    <a:bodyPr/>
                    <a:lstStyle/>
                    <a:p>
                      <a:pPr algn="l"/>
                      <a:r>
                        <a:rPr lang="cs-CZ" sz="1000" kern="1200" spc="60" baseline="0" noProof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REALIZÁTOR:</a:t>
                      </a:r>
                      <a:endParaRPr lang="cs-CZ" sz="1000" spc="60" baseline="0" noProof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spc="60" baseline="0" noProof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SANEP s.r.o.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1881">
                <a:tc>
                  <a:txBody>
                    <a:bodyPr/>
                    <a:lstStyle/>
                    <a:p>
                      <a:pPr algn="l"/>
                      <a:r>
                        <a:rPr lang="cs-CZ" sz="1000" kern="1200" spc="60" baseline="0" noProof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VÝBĚR RESPONDENTŮ:</a:t>
                      </a:r>
                      <a:endParaRPr lang="cs-CZ" sz="1000" spc="60" baseline="0" noProof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100" kern="1200" spc="60" baseline="0" noProof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kvótní výběr</a:t>
                      </a:r>
                      <a:endParaRPr lang="cs-CZ" sz="1100" spc="60" baseline="0" noProof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1881">
                <a:tc>
                  <a:txBody>
                    <a:bodyPr/>
                    <a:lstStyle/>
                    <a:p>
                      <a:pPr algn="l"/>
                      <a:r>
                        <a:rPr lang="cs-CZ" sz="1000" spc="60" baseline="0" noProof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ZADAVATEL</a:t>
                      </a:r>
                      <a:endParaRPr lang="cs-CZ" sz="1000" spc="60" baseline="0" noProof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100" spc="60" baseline="0" noProof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DENÍK BLESK</a:t>
                      </a:r>
                      <a:endParaRPr lang="cs-CZ" sz="1100" spc="60" baseline="0" noProof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1881">
                <a:tc>
                  <a:txBody>
                    <a:bodyPr/>
                    <a:lstStyle/>
                    <a:p>
                      <a:pPr algn="l"/>
                      <a:r>
                        <a:rPr lang="cs-CZ" sz="1000" kern="1200" spc="60" baseline="0" noProof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 OTÁZEK:</a:t>
                      </a:r>
                      <a:endParaRPr lang="cs-CZ" sz="1000" spc="60" baseline="0" noProof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100" kern="1200" spc="60" baseline="0" noProof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multiplechoice</a:t>
                      </a:r>
                      <a:endParaRPr lang="cs-CZ" sz="1100" spc="60" baseline="0" noProof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97725">
                <a:tc>
                  <a:txBody>
                    <a:bodyPr/>
                    <a:lstStyle/>
                    <a:p>
                      <a:pPr algn="l"/>
                      <a:r>
                        <a:rPr lang="cs-CZ" sz="1000" kern="1200" spc="60" baseline="0" noProof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REPREZENTATIVITA:</a:t>
                      </a:r>
                      <a:endParaRPr lang="cs-CZ" sz="1000" spc="60" baseline="0" noProof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100" kern="1200" noProof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 věku 18+let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kern="1200" noProof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Reprezentativní vzorek odpovídá sociodemografickému rozložení obyvatel ČR dle údajů Českého statistického úřadu</a:t>
                      </a:r>
                      <a:r>
                        <a:rPr lang="en-US" sz="1100" i="1" kern="1200" noProof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cs-CZ" sz="1100" i="1" noProof="1" smtClean="0"/>
                    </a:p>
                    <a:p>
                      <a:pPr algn="l"/>
                      <a:endParaRPr lang="cs-CZ" sz="1100" i="1" spc="60" baseline="0" noProof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91222">
                <a:tc>
                  <a:txBody>
                    <a:bodyPr/>
                    <a:lstStyle/>
                    <a:p>
                      <a:pPr algn="l"/>
                      <a:r>
                        <a:rPr lang="cs-CZ" sz="1000" kern="1200" spc="60" baseline="0" noProof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VELIKOST REPREZENTATIVNÍHO VZORKU:</a:t>
                      </a:r>
                      <a:endParaRPr lang="cs-CZ" sz="1000" spc="60" baseline="0" noProof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100" b="0" i="0" kern="1200" noProof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N=2.039</a:t>
                      </a:r>
                    </a:p>
                    <a:p>
                      <a:r>
                        <a:rPr lang="cs-CZ" sz="1100" i="1" kern="1200" noProof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Celkově se průzkumu společnosti SANEP zúčastnilo v rámci respondentního panelu více jak 220 tisíc registrovaných uživatelů, 16.712 dotázaných. </a:t>
                      </a:r>
                    </a:p>
                    <a:p>
                      <a:endParaRPr lang="cs-CZ" sz="1100" i="1" kern="1200" spc="60" baseline="0" noProof="1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3733">
                <a:tc>
                  <a:txBody>
                    <a:bodyPr/>
                    <a:lstStyle/>
                    <a:p>
                      <a:pPr algn="l"/>
                      <a:r>
                        <a:rPr lang="cs-CZ" sz="1000" kern="1200" spc="60" baseline="0" noProof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PRŮBĚH PRŮZKUMU:</a:t>
                      </a:r>
                      <a:endParaRPr lang="cs-CZ" sz="1000" spc="60" baseline="0" noProof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spc="60" baseline="0" noProof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12.-17.2.2016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6857">
                <a:tc>
                  <a:txBody>
                    <a:bodyPr/>
                    <a:lstStyle/>
                    <a:p>
                      <a:pPr algn="l"/>
                      <a:r>
                        <a:rPr lang="cs-CZ" sz="1000" kern="1200" spc="60" baseline="0" noProof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POUŽITÁ METODIKA PRŮZKUMU:</a:t>
                      </a:r>
                      <a:endParaRPr lang="cs-CZ" sz="1000" spc="60" baseline="0" noProof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100" kern="1200" spc="60" baseline="0" noProof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internetový CAWI on/off-line průzkum</a:t>
                      </a:r>
                      <a:endParaRPr lang="cs-CZ" sz="1100" spc="60" baseline="0" noProof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9689">
                <a:tc>
                  <a:txBody>
                    <a:bodyPr/>
                    <a:lstStyle/>
                    <a:p>
                      <a:pPr algn="l"/>
                      <a:r>
                        <a:rPr lang="cs-CZ" sz="1000" kern="1200" spc="60" baseline="0" noProof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POUŽITÉ KVÓTY:</a:t>
                      </a:r>
                      <a:endParaRPr lang="cs-CZ" sz="1000" spc="60" baseline="0" noProof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100" kern="1200" spc="60" baseline="0" noProof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věk, pohlaví, bydliště, vzdělání</a:t>
                      </a:r>
                      <a:endParaRPr lang="cs-CZ" sz="1100" spc="60" baseline="0" noProof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1881">
                <a:tc>
                  <a:txBody>
                    <a:bodyPr/>
                    <a:lstStyle/>
                    <a:p>
                      <a:pPr algn="l"/>
                      <a:r>
                        <a:rPr lang="cs-CZ" sz="1000" kern="1200" spc="60" baseline="0" noProof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STATISTICKÁ ODCHYLKA:</a:t>
                      </a:r>
                      <a:endParaRPr lang="cs-CZ" sz="1000" spc="60" baseline="0" noProof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100" kern="1200" spc="60" baseline="0" noProof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+- 2,5%</a:t>
                      </a:r>
                      <a:endParaRPr lang="cs-CZ" sz="1100" spc="60" baseline="0" noProof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1881">
                <a:tc>
                  <a:txBody>
                    <a:bodyPr/>
                    <a:lstStyle/>
                    <a:p>
                      <a:pPr algn="l"/>
                      <a:r>
                        <a:rPr lang="cs-CZ" sz="1000" kern="1200" spc="60" baseline="0" noProof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KONTROLA VZORKU:</a:t>
                      </a:r>
                      <a:endParaRPr lang="cs-CZ" sz="1000" spc="60" baseline="0" noProof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100" kern="1200" spc="60" baseline="0" noProof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triangulační datová metodika</a:t>
                      </a:r>
                      <a:endParaRPr lang="cs-CZ" sz="1100" spc="60" baseline="0" noProof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6" name="Přímá spojovací čára 5"/>
          <p:cNvCxnSpPr/>
          <p:nvPr/>
        </p:nvCxnSpPr>
        <p:spPr>
          <a:xfrm>
            <a:off x="72594" y="620688"/>
            <a:ext cx="9000000" cy="54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délník 7"/>
          <p:cNvSpPr/>
          <p:nvPr/>
        </p:nvSpPr>
        <p:spPr>
          <a:xfrm>
            <a:off x="0" y="66690"/>
            <a:ext cx="914400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cs-CZ" sz="2800" spc="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METODOLOGIE</a:t>
            </a:r>
            <a:endParaRPr lang="cs-CZ" sz="2800" spc="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4" descr="sanep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3339" y="6453336"/>
            <a:ext cx="1357322" cy="336616"/>
          </a:xfrm>
          <a:prstGeom prst="rect">
            <a:avLst/>
          </a:prstGeom>
        </p:spPr>
      </p:pic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A3BA-F2BD-4032-9167-E150972DDF70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9647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Přímá spojovací čára 5"/>
          <p:cNvCxnSpPr/>
          <p:nvPr/>
        </p:nvCxnSpPr>
        <p:spPr>
          <a:xfrm>
            <a:off x="72594" y="857178"/>
            <a:ext cx="9000000" cy="54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ECFFA3BA-F2BD-4032-9167-E150972DDF70}" type="slidenum">
              <a:rPr lang="cs-CZ" smtClean="0"/>
              <a:pPr/>
              <a:t>5</a:t>
            </a:fld>
            <a:endParaRPr lang="cs-CZ" dirty="0"/>
          </a:p>
        </p:txBody>
      </p:sp>
      <p:sp>
        <p:nvSpPr>
          <p:cNvPr id="11" name="Nadpis 1"/>
          <p:cNvSpPr txBox="1">
            <a:spLocks/>
          </p:cNvSpPr>
          <p:nvPr/>
        </p:nvSpPr>
        <p:spPr>
          <a:xfrm>
            <a:off x="2500298" y="285728"/>
            <a:ext cx="6072230" cy="2931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cs-CZ" sz="2400" b="1" i="0" strike="noStrike" kern="1200" cap="none" spc="200" normalizeH="0" noProof="1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METODOLOGIE</a:t>
            </a:r>
            <a:endParaRPr kumimoji="0" lang="cs-CZ" sz="2000" b="1" i="0" strike="noStrike" kern="1200" cap="none" spc="200" normalizeH="0" noProof="1">
              <a:ln>
                <a:noFill/>
              </a:ln>
              <a:solidFill>
                <a:schemeClr val="bg1">
                  <a:lumMod val="75000"/>
                </a:schemeClr>
              </a:solidFill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Obrázek 7" descr="sanep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5" y="214290"/>
            <a:ext cx="1743708" cy="432440"/>
          </a:xfrm>
          <a:prstGeom prst="rect">
            <a:avLst/>
          </a:prstGeom>
        </p:spPr>
      </p:pic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069423"/>
              </p:ext>
            </p:extLst>
          </p:nvPr>
        </p:nvGraphicFramePr>
        <p:xfrm>
          <a:off x="251520" y="1052736"/>
          <a:ext cx="2016224" cy="128386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008112"/>
                <a:gridCol w="1008112"/>
              </a:tblGrid>
              <a:tr h="306034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POHLAVÍ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0603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MUŽI</a:t>
                      </a:r>
                      <a:endParaRPr lang="en-US" sz="1400" dirty="0"/>
                    </a:p>
                  </a:txBody>
                  <a:tcP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48,9%</a:t>
                      </a:r>
                      <a:endParaRPr lang="en-US" sz="1400" dirty="0"/>
                    </a:p>
                  </a:txBody>
                  <a:tcPr>
                    <a:solidFill>
                      <a:srgbClr val="FF0000">
                        <a:alpha val="20000"/>
                      </a:srgbClr>
                    </a:solidFill>
                  </a:tcPr>
                </a:tc>
              </a:tr>
              <a:tr h="3060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ŽENY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51,1%</a:t>
                      </a:r>
                      <a:endParaRPr lang="en-US" sz="1400" dirty="0"/>
                    </a:p>
                  </a:txBody>
                  <a:tcPr/>
                </a:tc>
              </a:tr>
              <a:tr h="30603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CELKEM</a:t>
                      </a:r>
                      <a:endParaRPr lang="en-US" sz="1400" dirty="0"/>
                    </a:p>
                  </a:txBody>
                  <a:tcP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100%</a:t>
                      </a:r>
                      <a:endParaRPr lang="en-US" sz="1400" dirty="0"/>
                    </a:p>
                  </a:txBody>
                  <a:tcPr>
                    <a:solidFill>
                      <a:srgbClr val="FF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549691"/>
              </p:ext>
            </p:extLst>
          </p:nvPr>
        </p:nvGraphicFramePr>
        <p:xfrm>
          <a:off x="2483768" y="1052736"/>
          <a:ext cx="2016224" cy="2489921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008112"/>
                <a:gridCol w="1008112"/>
              </a:tblGrid>
              <a:tr h="829951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VĚK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766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18-29</a:t>
                      </a:r>
                    </a:p>
                  </a:txBody>
                  <a:tcPr>
                    <a:solidFill>
                      <a:srgbClr val="4CCCE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20,3%</a:t>
                      </a:r>
                      <a:endParaRPr lang="en-US" sz="1400" dirty="0"/>
                    </a:p>
                  </a:txBody>
                  <a:tcPr>
                    <a:solidFill>
                      <a:srgbClr val="4CCCE3">
                        <a:alpha val="20000"/>
                      </a:srgbClr>
                    </a:solidFill>
                  </a:tcPr>
                </a:tc>
              </a:tr>
              <a:tr h="2766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30-44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28,4%</a:t>
                      </a:r>
                      <a:endParaRPr lang="en-US" sz="1400" dirty="0"/>
                    </a:p>
                  </a:txBody>
                  <a:tcPr/>
                </a:tc>
              </a:tr>
              <a:tr h="2766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45-59</a:t>
                      </a:r>
                    </a:p>
                  </a:txBody>
                  <a:tcPr>
                    <a:solidFill>
                      <a:srgbClr val="4CCCE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23,2%</a:t>
                      </a:r>
                      <a:endParaRPr lang="en-US" sz="1400" dirty="0"/>
                    </a:p>
                  </a:txBody>
                  <a:tcPr>
                    <a:solidFill>
                      <a:srgbClr val="4CCCE3">
                        <a:alpha val="20000"/>
                      </a:srgbClr>
                    </a:solidFill>
                  </a:tcPr>
                </a:tc>
              </a:tr>
              <a:tr h="2766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60+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28,1%</a:t>
                      </a:r>
                      <a:endParaRPr lang="en-US" sz="1400" dirty="0"/>
                    </a:p>
                  </a:txBody>
                  <a:tcPr/>
                </a:tc>
              </a:tr>
              <a:tr h="35632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CELKEM</a:t>
                      </a:r>
                      <a:endParaRPr lang="en-US" sz="1400" dirty="0"/>
                    </a:p>
                  </a:txBody>
                  <a:tcPr>
                    <a:solidFill>
                      <a:srgbClr val="4CCCE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100%</a:t>
                      </a:r>
                      <a:endParaRPr lang="en-US" sz="1400" dirty="0"/>
                    </a:p>
                  </a:txBody>
                  <a:tcPr>
                    <a:solidFill>
                      <a:srgbClr val="4CCCE3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245031"/>
              </p:ext>
            </p:extLst>
          </p:nvPr>
        </p:nvGraphicFramePr>
        <p:xfrm>
          <a:off x="251520" y="2636912"/>
          <a:ext cx="2016224" cy="403244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303219"/>
                <a:gridCol w="713005"/>
              </a:tblGrid>
              <a:tr h="604867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PŘÍJEM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568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0-20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err="1" smtClean="0"/>
                        <a:t>tis.Kč</a:t>
                      </a:r>
                      <a:endParaRPr lang="en-US" sz="1400" dirty="0" smtClean="0"/>
                    </a:p>
                  </a:txBody>
                  <a:tcPr>
                    <a:solidFill>
                      <a:srgbClr val="9DE20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/>
                    </a:p>
                    <a:p>
                      <a:pPr algn="ctr"/>
                      <a:r>
                        <a:rPr lang="en-US" sz="1400" dirty="0" smtClean="0"/>
                        <a:t>62,4%</a:t>
                      </a:r>
                      <a:endParaRPr lang="en-US" sz="1400" dirty="0"/>
                    </a:p>
                  </a:txBody>
                  <a:tcPr>
                    <a:solidFill>
                      <a:srgbClr val="9DE204">
                        <a:alpha val="20000"/>
                      </a:srgbClr>
                    </a:solidFill>
                  </a:tcPr>
                </a:tc>
              </a:tr>
              <a:tr h="8568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20-50 </a:t>
                      </a:r>
                      <a:r>
                        <a:rPr lang="en-US" sz="1400" dirty="0" err="1" smtClean="0"/>
                        <a:t>tis.Kč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/>
                    </a:p>
                    <a:p>
                      <a:pPr algn="ctr"/>
                      <a:r>
                        <a:rPr lang="en-US" sz="1400" dirty="0" smtClean="0"/>
                        <a:t>35,1%</a:t>
                      </a:r>
                      <a:endParaRPr lang="en-US" sz="1400" dirty="0"/>
                    </a:p>
                  </a:txBody>
                  <a:tcPr/>
                </a:tc>
              </a:tr>
              <a:tr h="8568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tis.Kč</a:t>
                      </a:r>
                      <a:r>
                        <a:rPr lang="en-US" sz="1400" baseline="0" dirty="0" smtClean="0"/>
                        <a:t> a </a:t>
                      </a:r>
                      <a:r>
                        <a:rPr lang="en-US" sz="1400" baseline="0" dirty="0" err="1" smtClean="0"/>
                        <a:t>více</a:t>
                      </a:r>
                      <a:endParaRPr lang="en-US" sz="1400" dirty="0" smtClean="0"/>
                    </a:p>
                  </a:txBody>
                  <a:tcPr>
                    <a:solidFill>
                      <a:srgbClr val="9DE20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/>
                    </a:p>
                    <a:p>
                      <a:pPr algn="ctr"/>
                      <a:r>
                        <a:rPr lang="en-US" sz="1400" dirty="0" smtClean="0"/>
                        <a:t>2,5%</a:t>
                      </a:r>
                      <a:endParaRPr lang="en-US" sz="1400" dirty="0"/>
                    </a:p>
                  </a:txBody>
                  <a:tcPr>
                    <a:solidFill>
                      <a:srgbClr val="9DE204">
                        <a:alpha val="20000"/>
                      </a:srgbClr>
                    </a:solidFill>
                  </a:tcPr>
                </a:tc>
              </a:tr>
              <a:tr h="856895">
                <a:tc>
                  <a:txBody>
                    <a:bodyPr/>
                    <a:lstStyle/>
                    <a:p>
                      <a:pPr algn="ctr"/>
                      <a:endParaRPr lang="en-US" sz="1400" dirty="0" smtClean="0"/>
                    </a:p>
                    <a:p>
                      <a:pPr algn="ctr"/>
                      <a:r>
                        <a:rPr lang="en-US" sz="1400" dirty="0" smtClean="0"/>
                        <a:t>CELKEM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/>
                    </a:p>
                    <a:p>
                      <a:pPr algn="ctr"/>
                      <a:r>
                        <a:rPr lang="en-US" sz="1400" dirty="0" smtClean="0"/>
                        <a:t>100%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467887"/>
              </p:ext>
            </p:extLst>
          </p:nvPr>
        </p:nvGraphicFramePr>
        <p:xfrm>
          <a:off x="2483768" y="3861048"/>
          <a:ext cx="2016224" cy="280831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08112"/>
                <a:gridCol w="1008112"/>
              </a:tblGrid>
              <a:tr h="1091268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VZDĚLÁNÍ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921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kern="1200" dirty="0" smtClean="0">
                          <a:effectLst/>
                        </a:rPr>
                        <a:t>základní + SŠ bez maturity</a:t>
                      </a:r>
                      <a:r>
                        <a:rPr lang="cs-CZ" sz="1200" dirty="0" smtClean="0">
                          <a:effectLst/>
                        </a:rPr>
                        <a:t> </a:t>
                      </a:r>
                      <a:endParaRPr lang="en-US" sz="1200" dirty="0" smtClean="0"/>
                    </a:p>
                  </a:txBody>
                  <a:tcPr>
                    <a:solidFill>
                      <a:srgbClr val="0000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54,6%</a:t>
                      </a:r>
                      <a:endParaRPr lang="en-US" sz="1400" dirty="0"/>
                    </a:p>
                  </a:txBody>
                  <a:tcPr>
                    <a:solidFill>
                      <a:srgbClr val="0000FF">
                        <a:alpha val="20000"/>
                      </a:srgbClr>
                    </a:solidFill>
                  </a:tcPr>
                </a:tc>
              </a:tr>
              <a:tr h="4921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kern="1200" dirty="0" smtClean="0">
                          <a:effectLst/>
                        </a:rPr>
                        <a:t>SŠ s maturitou</a:t>
                      </a:r>
                      <a:r>
                        <a:rPr lang="cs-CZ" sz="1200" dirty="0" smtClean="0">
                          <a:effectLst/>
                        </a:rPr>
                        <a:t> 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31,1%</a:t>
                      </a:r>
                      <a:endParaRPr lang="en-US" sz="1400" dirty="0"/>
                    </a:p>
                  </a:txBody>
                  <a:tcPr/>
                </a:tc>
              </a:tr>
              <a:tr h="3664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VŠ</a:t>
                      </a:r>
                    </a:p>
                  </a:txBody>
                  <a:tcPr>
                    <a:solidFill>
                      <a:srgbClr val="0000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14,3%</a:t>
                      </a:r>
                      <a:endParaRPr lang="en-US" sz="1400" dirty="0"/>
                    </a:p>
                  </a:txBody>
                  <a:tcPr>
                    <a:solidFill>
                      <a:srgbClr val="0000FF">
                        <a:alpha val="20000"/>
                      </a:srgbClr>
                    </a:solidFill>
                  </a:tcPr>
                </a:tc>
              </a:tr>
              <a:tr h="3664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CELKEM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100%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305945"/>
              </p:ext>
            </p:extLst>
          </p:nvPr>
        </p:nvGraphicFramePr>
        <p:xfrm>
          <a:off x="5004048" y="1052736"/>
          <a:ext cx="3816424" cy="5616621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908212"/>
                <a:gridCol w="1908212"/>
              </a:tblGrid>
              <a:tr h="416046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VELIKOST MÍSTA</a:t>
                      </a:r>
                      <a:r>
                        <a:rPr lang="en-US" baseline="0" dirty="0" smtClean="0"/>
                        <a:t> BYDLIŠTĚ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46705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Praha</a:t>
                      </a:r>
                      <a:endParaRPr lang="en-US" sz="1400" dirty="0"/>
                    </a:p>
                  </a:txBody>
                  <a:tcP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12,1%</a:t>
                      </a:r>
                      <a:endParaRPr lang="en-US" sz="1400" dirty="0"/>
                    </a:p>
                  </a:txBody>
                  <a:tcP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</a:tr>
              <a:tr h="346705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Středočeský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12.3%</a:t>
                      </a:r>
                      <a:endParaRPr lang="en-US" sz="1400" dirty="0"/>
                    </a:p>
                  </a:txBody>
                  <a:tcPr/>
                </a:tc>
              </a:tr>
              <a:tr h="346705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Ústecký</a:t>
                      </a:r>
                      <a:endParaRPr lang="en-US" sz="1400" dirty="0"/>
                    </a:p>
                  </a:txBody>
                  <a:tcPr>
                    <a:solidFill>
                      <a:srgbClr val="A6A6A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7,3%</a:t>
                      </a:r>
                      <a:endParaRPr lang="en-US" sz="1400" dirty="0"/>
                    </a:p>
                  </a:txBody>
                  <a:tcPr>
                    <a:solidFill>
                      <a:srgbClr val="A6A6A6">
                        <a:alpha val="20000"/>
                      </a:srgbClr>
                    </a:solidFill>
                  </a:tcPr>
                </a:tc>
              </a:tr>
              <a:tr h="346705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Plzeňský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5,2%</a:t>
                      </a:r>
                      <a:endParaRPr lang="en-US" sz="1400" dirty="0"/>
                    </a:p>
                  </a:txBody>
                  <a:tcPr/>
                </a:tc>
              </a:tr>
              <a:tr h="346705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Královéhradecký</a:t>
                      </a:r>
                      <a:endParaRPr lang="en-US" sz="1400" dirty="0"/>
                    </a:p>
                  </a:txBody>
                  <a:tcPr>
                    <a:solidFill>
                      <a:srgbClr val="A6A6A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5,1%</a:t>
                      </a:r>
                      <a:endParaRPr lang="en-US" sz="1400" dirty="0"/>
                    </a:p>
                  </a:txBody>
                  <a:tcPr>
                    <a:solidFill>
                      <a:srgbClr val="A6A6A6">
                        <a:alpha val="20000"/>
                      </a:srgbClr>
                    </a:solidFill>
                  </a:tcPr>
                </a:tc>
              </a:tr>
              <a:tr h="346705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Vysočina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4,7%</a:t>
                      </a:r>
                      <a:endParaRPr lang="en-US" sz="1400" dirty="0"/>
                    </a:p>
                  </a:txBody>
                  <a:tcPr/>
                </a:tc>
              </a:tr>
              <a:tr h="346705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Moravskoslezský</a:t>
                      </a:r>
                      <a:endParaRPr lang="en-US" sz="1400" dirty="0"/>
                    </a:p>
                  </a:txBody>
                  <a:tcPr>
                    <a:solidFill>
                      <a:srgbClr val="A6A6A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11,9%</a:t>
                      </a:r>
                      <a:endParaRPr lang="en-US" sz="1400" dirty="0"/>
                    </a:p>
                  </a:txBody>
                  <a:tcPr>
                    <a:solidFill>
                      <a:srgbClr val="A6A6A6">
                        <a:alpha val="20000"/>
                      </a:srgbClr>
                    </a:solidFill>
                  </a:tcPr>
                </a:tc>
              </a:tr>
              <a:tr h="346705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Jihomoravský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11,7%</a:t>
                      </a:r>
                      <a:endParaRPr lang="en-US" sz="1400" dirty="0"/>
                    </a:p>
                  </a:txBody>
                  <a:tcPr/>
                </a:tc>
              </a:tr>
              <a:tr h="346705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Liberecký</a:t>
                      </a:r>
                      <a:endParaRPr lang="en-US" sz="1400" dirty="0"/>
                    </a:p>
                  </a:txBody>
                  <a:tcPr>
                    <a:solidFill>
                      <a:srgbClr val="A6A6A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4,3%</a:t>
                      </a:r>
                      <a:endParaRPr lang="en-US" sz="1400" dirty="0"/>
                    </a:p>
                  </a:txBody>
                  <a:tcPr>
                    <a:solidFill>
                      <a:srgbClr val="A6A6A6">
                        <a:alpha val="20000"/>
                      </a:srgbClr>
                    </a:solidFill>
                  </a:tcPr>
                </a:tc>
              </a:tr>
              <a:tr h="346705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Karlovarský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2,8%</a:t>
                      </a:r>
                      <a:endParaRPr lang="en-US" sz="1400" dirty="0"/>
                    </a:p>
                  </a:txBody>
                  <a:tcPr/>
                </a:tc>
              </a:tr>
              <a:tr h="346705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Jihočeský</a:t>
                      </a:r>
                      <a:endParaRPr lang="en-US" sz="1400" dirty="0"/>
                    </a:p>
                  </a:txBody>
                  <a:tcPr>
                    <a:solidFill>
                      <a:srgbClr val="A6A6A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5,8%</a:t>
                      </a:r>
                      <a:endParaRPr lang="en-US" sz="1400" dirty="0"/>
                    </a:p>
                  </a:txBody>
                  <a:tcPr>
                    <a:solidFill>
                      <a:srgbClr val="A6A6A6">
                        <a:alpha val="20000"/>
                      </a:srgbClr>
                    </a:solidFill>
                  </a:tcPr>
                </a:tc>
              </a:tr>
              <a:tr h="346705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Pardubický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4,9%</a:t>
                      </a:r>
                      <a:endParaRPr lang="en-US" sz="1400" dirty="0"/>
                    </a:p>
                  </a:txBody>
                  <a:tcPr/>
                </a:tc>
              </a:tr>
              <a:tr h="346705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Olomoucký</a:t>
                      </a:r>
                      <a:endParaRPr lang="en-US" sz="1400" dirty="0"/>
                    </a:p>
                  </a:txBody>
                  <a:tcPr>
                    <a:solidFill>
                      <a:srgbClr val="A6A6A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6,3%</a:t>
                      </a:r>
                      <a:endParaRPr lang="en-US" sz="1400" dirty="0"/>
                    </a:p>
                  </a:txBody>
                  <a:tcPr>
                    <a:solidFill>
                      <a:srgbClr val="A6A6A6">
                        <a:alpha val="20000"/>
                      </a:srgbClr>
                    </a:solidFill>
                  </a:tcPr>
                </a:tc>
              </a:tr>
              <a:tr h="346705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Zlínský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5,6%</a:t>
                      </a:r>
                      <a:endParaRPr lang="en-US" sz="1400" dirty="0"/>
                    </a:p>
                  </a:txBody>
                  <a:tcPr/>
                </a:tc>
              </a:tr>
              <a:tr h="34670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ČR </a:t>
                      </a:r>
                      <a:r>
                        <a:rPr lang="en-US" sz="1400" dirty="0" err="1" smtClean="0"/>
                        <a:t>celkem</a:t>
                      </a:r>
                      <a:endParaRPr lang="en-US" sz="1400" dirty="0"/>
                    </a:p>
                  </a:txBody>
                  <a:tcPr>
                    <a:solidFill>
                      <a:srgbClr val="A6A6A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100%</a:t>
                      </a:r>
                      <a:endParaRPr lang="en-US" sz="1400" dirty="0"/>
                    </a:p>
                  </a:txBody>
                  <a:tcPr>
                    <a:solidFill>
                      <a:srgbClr val="A6A6A6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025" name="Picture 1" descr="800px-Kraj_Hlavni_mesto_Prah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484784"/>
            <a:ext cx="504056" cy="28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Obrázek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6381328"/>
            <a:ext cx="518715" cy="252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800px-Stredocesky_kraj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844824"/>
            <a:ext cx="503437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800px-Ustecky_kraj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132856"/>
            <a:ext cx="508372" cy="290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800px-Plzensky_kraj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492896"/>
            <a:ext cx="504056" cy="288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800px-Kralovehradecky_kraj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883746"/>
            <a:ext cx="504057" cy="28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800px-Kraj_Vysocina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212976"/>
            <a:ext cx="475572" cy="272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800px-Moravskoslezsky_kraj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573016"/>
            <a:ext cx="504056" cy="28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 descr="800px-Jihomoravsky_kraj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933056"/>
            <a:ext cx="504056" cy="288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 descr="800px-Liberecky_kraj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1" y="4251898"/>
            <a:ext cx="504056" cy="288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 descr="800px-Karlovarsky_kraj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199" y="4611878"/>
            <a:ext cx="504057" cy="28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800px-Jihocesky_kraj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941168"/>
            <a:ext cx="504056" cy="288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 descr="800px-Pardubicky_kraj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301208"/>
            <a:ext cx="485198" cy="277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 descr="800px-Olomoucky_kraj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661248"/>
            <a:ext cx="504056" cy="28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17" descr="800px-Zlinsky_kraj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6021288"/>
            <a:ext cx="504056" cy="288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Obdélník 1"/>
          <p:cNvSpPr/>
          <p:nvPr/>
        </p:nvSpPr>
        <p:spPr>
          <a:xfrm>
            <a:off x="0" y="0"/>
            <a:ext cx="9144000" cy="81042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 smtClean="0">
                <a:latin typeface="Arial"/>
                <a:cs typeface="Arial"/>
              </a:rPr>
              <a:t>METODOLOGIE</a:t>
            </a:r>
            <a:r>
              <a:rPr lang="cs-CZ" dirty="0" smtClean="0"/>
              <a:t>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26889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0" y="0"/>
            <a:ext cx="9144000" cy="81042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570264" y="6429396"/>
            <a:ext cx="430892" cy="293687"/>
          </a:xfrm>
        </p:spPr>
        <p:txBody>
          <a:bodyPr/>
          <a:lstStyle/>
          <a:p>
            <a:pPr algn="ctr"/>
            <a:fld id="{ECFFA3BA-F2BD-4032-9167-E150972DDF70}" type="slidenum">
              <a:rPr lang="cs-CZ" sz="1400" smtClean="0"/>
              <a:pPr algn="ctr"/>
              <a:t>6</a:t>
            </a:fld>
            <a:endParaRPr lang="cs-CZ" sz="1400" dirty="0"/>
          </a:p>
        </p:txBody>
      </p:sp>
      <p:sp>
        <p:nvSpPr>
          <p:cNvPr id="8" name="Obdélník 7"/>
          <p:cNvSpPr/>
          <p:nvPr/>
        </p:nvSpPr>
        <p:spPr>
          <a:xfrm>
            <a:off x="142844" y="12796"/>
            <a:ext cx="885831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500" spc="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Souhlasíte s novelou školského zákona, které </a:t>
            </a:r>
            <a:r>
              <a:rPr lang="cs-CZ" sz="1500" spc="5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prosazuje </a:t>
            </a:r>
            <a:r>
              <a:rPr lang="cs-CZ" sz="1500" spc="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tzv. inkluzi, neboli </a:t>
            </a:r>
          </a:p>
          <a:p>
            <a:r>
              <a:rPr lang="cs-CZ" sz="1500" spc="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společné vzdělávání dětí s žáky zdravotně postiženými, mimořádně nadanými, s dětmi cizinců či jiného etnika v jednom kolektivu?</a:t>
            </a:r>
          </a:p>
        </p:txBody>
      </p:sp>
      <p:cxnSp>
        <p:nvCxnSpPr>
          <p:cNvPr id="9" name="Přímá spojovací čára 6"/>
          <p:cNvCxnSpPr/>
          <p:nvPr/>
        </p:nvCxnSpPr>
        <p:spPr>
          <a:xfrm>
            <a:off x="142844" y="6215082"/>
            <a:ext cx="8858312" cy="158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Obrázek 10" descr="sanep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3339" y="6429396"/>
            <a:ext cx="1357322" cy="336616"/>
          </a:xfrm>
          <a:prstGeom prst="rect">
            <a:avLst/>
          </a:prstGeom>
        </p:spPr>
      </p:pic>
      <p:sp>
        <p:nvSpPr>
          <p:cNvPr id="12" name="TextovéPole 11"/>
          <p:cNvSpPr txBox="1"/>
          <p:nvPr/>
        </p:nvSpPr>
        <p:spPr>
          <a:xfrm>
            <a:off x="177299" y="6391573"/>
            <a:ext cx="1015094" cy="338554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cs-CZ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N=2.039</a:t>
            </a:r>
            <a:endParaRPr lang="cs-CZ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8498452" y="5886290"/>
            <a:ext cx="574516" cy="307777"/>
          </a:xfrm>
          <a:prstGeom prst="rect">
            <a:avLst/>
          </a:prstGeom>
          <a:noFill/>
          <a:ln w="19050">
            <a:noFill/>
            <a:prstDash val="solid"/>
          </a:ln>
        </p:spPr>
        <p:txBody>
          <a:bodyPr wrap="none" rtlCol="0">
            <a:spAutoFit/>
          </a:bodyPr>
          <a:lstStyle/>
          <a:p>
            <a:r>
              <a:rPr lang="cs-CZ" sz="1400" i="1" spc="6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%</a:t>
            </a:r>
            <a:endParaRPr lang="cs-CZ" sz="1400" i="1" spc="6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Graf 12"/>
          <p:cNvGraphicFramePr/>
          <p:nvPr>
            <p:extLst>
              <p:ext uri="{D42A27DB-BD31-4B8C-83A1-F6EECF244321}">
                <p14:modId xmlns:p14="http://schemas.microsoft.com/office/powerpoint/2010/main" val="913263006"/>
              </p:ext>
            </p:extLst>
          </p:nvPr>
        </p:nvGraphicFramePr>
        <p:xfrm>
          <a:off x="0" y="1045031"/>
          <a:ext cx="9144000" cy="4771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1546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0" y="0"/>
            <a:ext cx="9144000" cy="81042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570264" y="6429396"/>
            <a:ext cx="430892" cy="293687"/>
          </a:xfrm>
        </p:spPr>
        <p:txBody>
          <a:bodyPr/>
          <a:lstStyle/>
          <a:p>
            <a:pPr algn="ctr"/>
            <a:fld id="{ECFFA3BA-F2BD-4032-9167-E150972DDF70}" type="slidenum">
              <a:rPr lang="cs-CZ" sz="1400" smtClean="0"/>
              <a:pPr algn="ctr"/>
              <a:t>7</a:t>
            </a:fld>
            <a:endParaRPr lang="cs-CZ" sz="1400" dirty="0"/>
          </a:p>
        </p:txBody>
      </p:sp>
      <p:sp>
        <p:nvSpPr>
          <p:cNvPr id="8" name="Obdélník 7"/>
          <p:cNvSpPr/>
          <p:nvPr/>
        </p:nvSpPr>
        <p:spPr>
          <a:xfrm>
            <a:off x="142844" y="12796"/>
            <a:ext cx="885831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500" spc="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podle Vašeho názoru veřejnost dostatečně informovaná o nové reformě školství, která </a:t>
            </a:r>
            <a:r>
              <a:rPr lang="cs-CZ" sz="1500" spc="5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zavádí tzv</a:t>
            </a:r>
            <a:r>
              <a:rPr lang="cs-CZ" sz="1500" spc="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inkluzi, tedy společné vzdělávání dětí s žáky zdravotně postiženými, mimořádně nadanými, s dětmi cizinců či jiného etnika v jednom kolektivu?</a:t>
            </a:r>
          </a:p>
        </p:txBody>
      </p:sp>
      <p:cxnSp>
        <p:nvCxnSpPr>
          <p:cNvPr id="9" name="Přímá spojovací čára 6"/>
          <p:cNvCxnSpPr/>
          <p:nvPr/>
        </p:nvCxnSpPr>
        <p:spPr>
          <a:xfrm>
            <a:off x="142844" y="6215082"/>
            <a:ext cx="8858312" cy="158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Obrázek 10" descr="sanep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3339" y="6429396"/>
            <a:ext cx="1357322" cy="336616"/>
          </a:xfrm>
          <a:prstGeom prst="rect">
            <a:avLst/>
          </a:prstGeom>
        </p:spPr>
      </p:pic>
      <p:sp>
        <p:nvSpPr>
          <p:cNvPr id="12" name="TextovéPole 11"/>
          <p:cNvSpPr txBox="1"/>
          <p:nvPr/>
        </p:nvSpPr>
        <p:spPr>
          <a:xfrm>
            <a:off x="177299" y="6391573"/>
            <a:ext cx="1015094" cy="338554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cs-CZ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N=2.039</a:t>
            </a:r>
            <a:endParaRPr lang="cs-CZ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8498452" y="5886290"/>
            <a:ext cx="574516" cy="307777"/>
          </a:xfrm>
          <a:prstGeom prst="rect">
            <a:avLst/>
          </a:prstGeom>
          <a:noFill/>
          <a:ln w="19050">
            <a:noFill/>
            <a:prstDash val="solid"/>
          </a:ln>
        </p:spPr>
        <p:txBody>
          <a:bodyPr wrap="none" rtlCol="0">
            <a:spAutoFit/>
          </a:bodyPr>
          <a:lstStyle/>
          <a:p>
            <a:r>
              <a:rPr lang="cs-CZ" sz="1400" i="1" spc="6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%</a:t>
            </a:r>
            <a:endParaRPr lang="cs-CZ" sz="1400" i="1" spc="6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Graf 15"/>
          <p:cNvGraphicFramePr/>
          <p:nvPr>
            <p:extLst>
              <p:ext uri="{D42A27DB-BD31-4B8C-83A1-F6EECF244321}">
                <p14:modId xmlns:p14="http://schemas.microsoft.com/office/powerpoint/2010/main" val="4040735420"/>
              </p:ext>
            </p:extLst>
          </p:nvPr>
        </p:nvGraphicFramePr>
        <p:xfrm>
          <a:off x="0" y="1104989"/>
          <a:ext cx="9144000" cy="4771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85289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0" y="0"/>
            <a:ext cx="9144000" cy="81042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570264" y="6429396"/>
            <a:ext cx="430892" cy="293687"/>
          </a:xfrm>
        </p:spPr>
        <p:txBody>
          <a:bodyPr/>
          <a:lstStyle/>
          <a:p>
            <a:pPr algn="ctr"/>
            <a:fld id="{ECFFA3BA-F2BD-4032-9167-E150972DDF70}" type="slidenum">
              <a:rPr lang="cs-CZ" sz="1400" smtClean="0"/>
              <a:pPr algn="ctr"/>
              <a:t>8</a:t>
            </a:fld>
            <a:endParaRPr lang="cs-CZ" sz="1400" dirty="0"/>
          </a:p>
        </p:txBody>
      </p:sp>
      <p:sp>
        <p:nvSpPr>
          <p:cNvPr id="8" name="Obdélník 7"/>
          <p:cNvSpPr/>
          <p:nvPr/>
        </p:nvSpPr>
        <p:spPr>
          <a:xfrm>
            <a:off x="142844" y="66657"/>
            <a:ext cx="88583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600" spc="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Podle Vašeho názoru výuku vyučující v třídách </a:t>
            </a:r>
            <a:r>
              <a:rPr lang="cs-CZ" sz="1600" spc="5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</a:t>
            </a:r>
            <a:r>
              <a:rPr lang="cs-CZ" sz="1600" spc="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nichž budou i děti s různými handicapy:</a:t>
            </a:r>
          </a:p>
        </p:txBody>
      </p:sp>
      <p:cxnSp>
        <p:nvCxnSpPr>
          <p:cNvPr id="9" name="Přímá spojovací čára 6"/>
          <p:cNvCxnSpPr/>
          <p:nvPr/>
        </p:nvCxnSpPr>
        <p:spPr>
          <a:xfrm>
            <a:off x="142844" y="6215082"/>
            <a:ext cx="8858312" cy="158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Obrázek 10" descr="sanep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3339" y="6429396"/>
            <a:ext cx="1357322" cy="336616"/>
          </a:xfrm>
          <a:prstGeom prst="rect">
            <a:avLst/>
          </a:prstGeom>
        </p:spPr>
      </p:pic>
      <p:sp>
        <p:nvSpPr>
          <p:cNvPr id="12" name="TextovéPole 11"/>
          <p:cNvSpPr txBox="1"/>
          <p:nvPr/>
        </p:nvSpPr>
        <p:spPr>
          <a:xfrm>
            <a:off x="177299" y="6391573"/>
            <a:ext cx="1015094" cy="338554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cs-CZ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N=2.039</a:t>
            </a:r>
            <a:endParaRPr lang="cs-CZ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8498452" y="5886290"/>
            <a:ext cx="574516" cy="307777"/>
          </a:xfrm>
          <a:prstGeom prst="rect">
            <a:avLst/>
          </a:prstGeom>
          <a:noFill/>
          <a:ln w="19050">
            <a:noFill/>
            <a:prstDash val="solid"/>
          </a:ln>
        </p:spPr>
        <p:txBody>
          <a:bodyPr wrap="none" rtlCol="0">
            <a:spAutoFit/>
          </a:bodyPr>
          <a:lstStyle/>
          <a:p>
            <a:r>
              <a:rPr lang="cs-CZ" sz="1400" i="1" spc="6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%</a:t>
            </a:r>
            <a:endParaRPr lang="cs-CZ" sz="1400" i="1" spc="6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Graf 13"/>
          <p:cNvGraphicFramePr/>
          <p:nvPr>
            <p:extLst>
              <p:ext uri="{D42A27DB-BD31-4B8C-83A1-F6EECF244321}">
                <p14:modId xmlns:p14="http://schemas.microsoft.com/office/powerpoint/2010/main" val="3356238408"/>
              </p:ext>
            </p:extLst>
          </p:nvPr>
        </p:nvGraphicFramePr>
        <p:xfrm>
          <a:off x="1" y="1019945"/>
          <a:ext cx="9144000" cy="5030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26185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0" y="0"/>
            <a:ext cx="9144000" cy="81042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570264" y="6429396"/>
            <a:ext cx="430892" cy="293687"/>
          </a:xfrm>
        </p:spPr>
        <p:txBody>
          <a:bodyPr/>
          <a:lstStyle/>
          <a:p>
            <a:pPr algn="ctr"/>
            <a:fld id="{ECFFA3BA-F2BD-4032-9167-E150972DDF70}" type="slidenum">
              <a:rPr lang="cs-CZ" sz="1400" smtClean="0"/>
              <a:pPr algn="ctr"/>
              <a:t>9</a:t>
            </a:fld>
            <a:endParaRPr lang="cs-CZ" sz="1400" dirty="0"/>
          </a:p>
        </p:txBody>
      </p:sp>
      <p:sp>
        <p:nvSpPr>
          <p:cNvPr id="8" name="Obdélník 7"/>
          <p:cNvSpPr/>
          <p:nvPr/>
        </p:nvSpPr>
        <p:spPr>
          <a:xfrm>
            <a:off x="142844" y="66657"/>
            <a:ext cx="88583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600" spc="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společným vzděláváním mentálně postižených dětí v běžné třídě?</a:t>
            </a:r>
          </a:p>
        </p:txBody>
      </p:sp>
      <p:cxnSp>
        <p:nvCxnSpPr>
          <p:cNvPr id="9" name="Přímá spojovací čára 6"/>
          <p:cNvCxnSpPr/>
          <p:nvPr/>
        </p:nvCxnSpPr>
        <p:spPr>
          <a:xfrm>
            <a:off x="142844" y="6215082"/>
            <a:ext cx="8858312" cy="158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Obrázek 10" descr="sanep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3339" y="6429396"/>
            <a:ext cx="1357322" cy="336616"/>
          </a:xfrm>
          <a:prstGeom prst="rect">
            <a:avLst/>
          </a:prstGeom>
        </p:spPr>
      </p:pic>
      <p:sp>
        <p:nvSpPr>
          <p:cNvPr id="12" name="TextovéPole 11"/>
          <p:cNvSpPr txBox="1"/>
          <p:nvPr/>
        </p:nvSpPr>
        <p:spPr>
          <a:xfrm>
            <a:off x="177299" y="6391573"/>
            <a:ext cx="1015094" cy="338554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cs-CZ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N=2.039</a:t>
            </a:r>
            <a:endParaRPr lang="cs-CZ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8498452" y="5886290"/>
            <a:ext cx="574516" cy="307777"/>
          </a:xfrm>
          <a:prstGeom prst="rect">
            <a:avLst/>
          </a:prstGeom>
          <a:noFill/>
          <a:ln w="19050">
            <a:noFill/>
            <a:prstDash val="solid"/>
          </a:ln>
        </p:spPr>
        <p:txBody>
          <a:bodyPr wrap="none" rtlCol="0">
            <a:spAutoFit/>
          </a:bodyPr>
          <a:lstStyle/>
          <a:p>
            <a:r>
              <a:rPr lang="cs-CZ" sz="1400" i="1" spc="6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%</a:t>
            </a:r>
            <a:endParaRPr lang="cs-CZ" sz="1400" i="1" spc="6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Graf 13"/>
          <p:cNvGraphicFramePr/>
          <p:nvPr>
            <p:extLst>
              <p:ext uri="{D42A27DB-BD31-4B8C-83A1-F6EECF244321}">
                <p14:modId xmlns:p14="http://schemas.microsoft.com/office/powerpoint/2010/main" val="2436623635"/>
              </p:ext>
            </p:extLst>
          </p:nvPr>
        </p:nvGraphicFramePr>
        <p:xfrm>
          <a:off x="1" y="1019945"/>
          <a:ext cx="9144000" cy="5030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5305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0" y="0"/>
            <a:ext cx="9144000" cy="81042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570264" y="6429396"/>
            <a:ext cx="430892" cy="293687"/>
          </a:xfrm>
        </p:spPr>
        <p:txBody>
          <a:bodyPr/>
          <a:lstStyle/>
          <a:p>
            <a:pPr algn="ctr"/>
            <a:fld id="{ECFFA3BA-F2BD-4032-9167-E150972DDF70}" type="slidenum">
              <a:rPr lang="cs-CZ" sz="1400" smtClean="0"/>
              <a:pPr algn="ctr"/>
              <a:t>10</a:t>
            </a:fld>
            <a:endParaRPr lang="cs-CZ" sz="1400" dirty="0"/>
          </a:p>
        </p:txBody>
      </p:sp>
      <p:sp>
        <p:nvSpPr>
          <p:cNvPr id="8" name="Obdélník 7"/>
          <p:cNvSpPr/>
          <p:nvPr/>
        </p:nvSpPr>
        <p:spPr>
          <a:xfrm>
            <a:off x="142844" y="-5671"/>
            <a:ext cx="8858312" cy="82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580" spc="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Podle Vašeho názoru </a:t>
            </a:r>
            <a:r>
              <a:rPr lang="cs-CZ" sz="1580" spc="5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inkluze </a:t>
            </a:r>
            <a:r>
              <a:rPr lang="cs-CZ" sz="1580" spc="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neboli společné vzdělávání dětí s žáky zdravotně postiženými, mimořádně nadanými, s dětmi cizinců či jiného etnika v jednom kolektivu úroveň vzdělání?</a:t>
            </a:r>
          </a:p>
        </p:txBody>
      </p:sp>
      <p:cxnSp>
        <p:nvCxnSpPr>
          <p:cNvPr id="9" name="Přímá spojovací čára 6"/>
          <p:cNvCxnSpPr/>
          <p:nvPr/>
        </p:nvCxnSpPr>
        <p:spPr>
          <a:xfrm>
            <a:off x="142844" y="6215082"/>
            <a:ext cx="8858312" cy="158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Obrázek 10" descr="sanep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3339" y="6429396"/>
            <a:ext cx="1357322" cy="336616"/>
          </a:xfrm>
          <a:prstGeom prst="rect">
            <a:avLst/>
          </a:prstGeom>
        </p:spPr>
      </p:pic>
      <p:sp>
        <p:nvSpPr>
          <p:cNvPr id="12" name="TextovéPole 11"/>
          <p:cNvSpPr txBox="1"/>
          <p:nvPr/>
        </p:nvSpPr>
        <p:spPr>
          <a:xfrm>
            <a:off x="177299" y="6391573"/>
            <a:ext cx="1015094" cy="338554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cs-CZ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N=2.039</a:t>
            </a:r>
            <a:endParaRPr lang="cs-CZ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8498452" y="5886290"/>
            <a:ext cx="574516" cy="307777"/>
          </a:xfrm>
          <a:prstGeom prst="rect">
            <a:avLst/>
          </a:prstGeom>
          <a:noFill/>
          <a:ln w="19050">
            <a:noFill/>
            <a:prstDash val="solid"/>
          </a:ln>
        </p:spPr>
        <p:txBody>
          <a:bodyPr wrap="none" rtlCol="0">
            <a:spAutoFit/>
          </a:bodyPr>
          <a:lstStyle/>
          <a:p>
            <a:r>
              <a:rPr lang="cs-CZ" sz="1400" i="1" spc="6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%</a:t>
            </a:r>
            <a:endParaRPr lang="cs-CZ" sz="1400" i="1" spc="6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Graf 12"/>
          <p:cNvGraphicFramePr/>
          <p:nvPr>
            <p:extLst>
              <p:ext uri="{D42A27DB-BD31-4B8C-83A1-F6EECF244321}">
                <p14:modId xmlns:p14="http://schemas.microsoft.com/office/powerpoint/2010/main" val="2334624414"/>
              </p:ext>
            </p:extLst>
          </p:nvPr>
        </p:nvGraphicFramePr>
        <p:xfrm>
          <a:off x="1" y="1019945"/>
          <a:ext cx="9144000" cy="5030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05720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0" y="0"/>
            <a:ext cx="9144000" cy="81042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570264" y="6429396"/>
            <a:ext cx="430892" cy="293687"/>
          </a:xfrm>
        </p:spPr>
        <p:txBody>
          <a:bodyPr/>
          <a:lstStyle/>
          <a:p>
            <a:pPr algn="ctr"/>
            <a:fld id="{ECFFA3BA-F2BD-4032-9167-E150972DDF70}" type="slidenum">
              <a:rPr lang="cs-CZ" sz="1400" smtClean="0"/>
              <a:pPr algn="ctr"/>
              <a:t>11</a:t>
            </a:fld>
            <a:endParaRPr lang="cs-CZ" sz="1400" dirty="0"/>
          </a:p>
        </p:txBody>
      </p:sp>
      <p:sp>
        <p:nvSpPr>
          <p:cNvPr id="8" name="Obdélník 7"/>
          <p:cNvSpPr/>
          <p:nvPr/>
        </p:nvSpPr>
        <p:spPr>
          <a:xfrm>
            <a:off x="142844" y="441"/>
            <a:ext cx="88583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550" spc="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Podle Vašeho názoru inkluze neboli společné vzdělávání dětí s žáky zdravotně postiženými, mimořádně nadanými, s dětmi cizinců či jiného etnika v jednom kolektivu chování dětí v třídě?</a:t>
            </a:r>
          </a:p>
        </p:txBody>
      </p:sp>
      <p:cxnSp>
        <p:nvCxnSpPr>
          <p:cNvPr id="9" name="Přímá spojovací čára 6"/>
          <p:cNvCxnSpPr/>
          <p:nvPr/>
        </p:nvCxnSpPr>
        <p:spPr>
          <a:xfrm>
            <a:off x="142844" y="6215082"/>
            <a:ext cx="8858312" cy="158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Obrázek 10" descr="sanep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3339" y="6429396"/>
            <a:ext cx="1357322" cy="336616"/>
          </a:xfrm>
          <a:prstGeom prst="rect">
            <a:avLst/>
          </a:prstGeom>
        </p:spPr>
      </p:pic>
      <p:sp>
        <p:nvSpPr>
          <p:cNvPr id="12" name="TextovéPole 11"/>
          <p:cNvSpPr txBox="1"/>
          <p:nvPr/>
        </p:nvSpPr>
        <p:spPr>
          <a:xfrm>
            <a:off x="177299" y="6391573"/>
            <a:ext cx="1015094" cy="338554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cs-CZ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N=2.039</a:t>
            </a:r>
            <a:endParaRPr lang="cs-CZ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8498452" y="5886290"/>
            <a:ext cx="574516" cy="307777"/>
          </a:xfrm>
          <a:prstGeom prst="rect">
            <a:avLst/>
          </a:prstGeom>
          <a:noFill/>
          <a:ln w="19050">
            <a:noFill/>
            <a:prstDash val="solid"/>
          </a:ln>
        </p:spPr>
        <p:txBody>
          <a:bodyPr wrap="none" rtlCol="0">
            <a:spAutoFit/>
          </a:bodyPr>
          <a:lstStyle/>
          <a:p>
            <a:r>
              <a:rPr lang="cs-CZ" sz="1400" i="1" spc="6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%</a:t>
            </a:r>
            <a:endParaRPr lang="cs-CZ" sz="1400" i="1" spc="6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Graf 13"/>
          <p:cNvGraphicFramePr/>
          <p:nvPr>
            <p:extLst>
              <p:ext uri="{D42A27DB-BD31-4B8C-83A1-F6EECF244321}">
                <p14:modId xmlns:p14="http://schemas.microsoft.com/office/powerpoint/2010/main" val="4253560936"/>
              </p:ext>
            </p:extLst>
          </p:nvPr>
        </p:nvGraphicFramePr>
        <p:xfrm>
          <a:off x="1" y="1019945"/>
          <a:ext cx="9144000" cy="5030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97027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0" y="0"/>
            <a:ext cx="9144000" cy="81042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570264" y="6429396"/>
            <a:ext cx="430892" cy="293687"/>
          </a:xfrm>
        </p:spPr>
        <p:txBody>
          <a:bodyPr/>
          <a:lstStyle/>
          <a:p>
            <a:pPr algn="ctr"/>
            <a:fld id="{ECFFA3BA-F2BD-4032-9167-E150972DDF70}" type="slidenum">
              <a:rPr lang="cs-CZ" sz="1400" smtClean="0"/>
              <a:pPr algn="ctr"/>
              <a:t>12</a:t>
            </a:fld>
            <a:endParaRPr lang="cs-CZ" sz="1400" dirty="0"/>
          </a:p>
        </p:txBody>
      </p:sp>
      <p:sp>
        <p:nvSpPr>
          <p:cNvPr id="8" name="Obdélník 7"/>
          <p:cNvSpPr/>
          <p:nvPr/>
        </p:nvSpPr>
        <p:spPr>
          <a:xfrm>
            <a:off x="142844" y="441"/>
            <a:ext cx="88583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550" spc="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Bude mít podle Vašeho názoru inkluze, tedy společné vzdělávání dětí s žáky zdravotně postiženými, mimořádně nadanými, s dětmi cizinců či jiného etnika v jednom kolektivu vliv na odchod učitelů ze školství?</a:t>
            </a:r>
          </a:p>
        </p:txBody>
      </p:sp>
      <p:cxnSp>
        <p:nvCxnSpPr>
          <p:cNvPr id="9" name="Přímá spojovací čára 6"/>
          <p:cNvCxnSpPr/>
          <p:nvPr/>
        </p:nvCxnSpPr>
        <p:spPr>
          <a:xfrm>
            <a:off x="142844" y="6215082"/>
            <a:ext cx="8858312" cy="158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Obrázek 10" descr="sanep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3339" y="6429396"/>
            <a:ext cx="1357322" cy="336616"/>
          </a:xfrm>
          <a:prstGeom prst="rect">
            <a:avLst/>
          </a:prstGeom>
        </p:spPr>
      </p:pic>
      <p:sp>
        <p:nvSpPr>
          <p:cNvPr id="12" name="TextovéPole 11"/>
          <p:cNvSpPr txBox="1"/>
          <p:nvPr/>
        </p:nvSpPr>
        <p:spPr>
          <a:xfrm>
            <a:off x="177299" y="6391573"/>
            <a:ext cx="1015094" cy="338554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cs-CZ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N=2.039</a:t>
            </a:r>
            <a:endParaRPr lang="cs-CZ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8498452" y="5886290"/>
            <a:ext cx="574516" cy="307777"/>
          </a:xfrm>
          <a:prstGeom prst="rect">
            <a:avLst/>
          </a:prstGeom>
          <a:noFill/>
          <a:ln w="19050">
            <a:noFill/>
            <a:prstDash val="solid"/>
          </a:ln>
        </p:spPr>
        <p:txBody>
          <a:bodyPr wrap="none" rtlCol="0">
            <a:spAutoFit/>
          </a:bodyPr>
          <a:lstStyle/>
          <a:p>
            <a:r>
              <a:rPr lang="cs-CZ" sz="1400" i="1" spc="6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%</a:t>
            </a:r>
            <a:endParaRPr lang="cs-CZ" sz="1400" i="1" spc="6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Graf 15"/>
          <p:cNvGraphicFramePr/>
          <p:nvPr>
            <p:extLst>
              <p:ext uri="{D42A27DB-BD31-4B8C-83A1-F6EECF244321}">
                <p14:modId xmlns:p14="http://schemas.microsoft.com/office/powerpoint/2010/main" val="2798583993"/>
              </p:ext>
            </p:extLst>
          </p:nvPr>
        </p:nvGraphicFramePr>
        <p:xfrm>
          <a:off x="0" y="1045031"/>
          <a:ext cx="9144000" cy="4771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88164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0" y="0"/>
            <a:ext cx="9144000" cy="81042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570264" y="6429396"/>
            <a:ext cx="430892" cy="293687"/>
          </a:xfrm>
        </p:spPr>
        <p:txBody>
          <a:bodyPr/>
          <a:lstStyle/>
          <a:p>
            <a:pPr algn="ctr"/>
            <a:fld id="{ECFFA3BA-F2BD-4032-9167-E150972DDF70}" type="slidenum">
              <a:rPr lang="cs-CZ" sz="1400" smtClean="0"/>
              <a:pPr algn="ctr"/>
              <a:t>13</a:t>
            </a:fld>
            <a:endParaRPr lang="cs-CZ" sz="1400" dirty="0"/>
          </a:p>
        </p:txBody>
      </p:sp>
      <p:sp>
        <p:nvSpPr>
          <p:cNvPr id="8" name="Obdélník 7"/>
          <p:cNvSpPr/>
          <p:nvPr/>
        </p:nvSpPr>
        <p:spPr>
          <a:xfrm>
            <a:off x="142844" y="441"/>
            <a:ext cx="88583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550" spc="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Bude mít podle Vašeho názoru inkluze, tedy společné vzdělávání dětí s žáky zdravotně postiženými, mimořádně nadanými, s dětmi cizinců či jiného etnika v jednom kolektivu vliv na vznik soukromých škol?</a:t>
            </a:r>
          </a:p>
        </p:txBody>
      </p:sp>
      <p:cxnSp>
        <p:nvCxnSpPr>
          <p:cNvPr id="9" name="Přímá spojovací čára 6"/>
          <p:cNvCxnSpPr/>
          <p:nvPr/>
        </p:nvCxnSpPr>
        <p:spPr>
          <a:xfrm>
            <a:off x="142844" y="6215082"/>
            <a:ext cx="8858312" cy="158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Obrázek 10" descr="sanep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3339" y="6429396"/>
            <a:ext cx="1357322" cy="336616"/>
          </a:xfrm>
          <a:prstGeom prst="rect">
            <a:avLst/>
          </a:prstGeom>
        </p:spPr>
      </p:pic>
      <p:sp>
        <p:nvSpPr>
          <p:cNvPr id="12" name="TextovéPole 11"/>
          <p:cNvSpPr txBox="1"/>
          <p:nvPr/>
        </p:nvSpPr>
        <p:spPr>
          <a:xfrm>
            <a:off x="177299" y="6391573"/>
            <a:ext cx="1015094" cy="338554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cs-CZ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N=2.039</a:t>
            </a:r>
            <a:endParaRPr lang="cs-CZ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8498452" y="5886290"/>
            <a:ext cx="574516" cy="307777"/>
          </a:xfrm>
          <a:prstGeom prst="rect">
            <a:avLst/>
          </a:prstGeom>
          <a:noFill/>
          <a:ln w="19050">
            <a:noFill/>
            <a:prstDash val="solid"/>
          </a:ln>
        </p:spPr>
        <p:txBody>
          <a:bodyPr wrap="none" rtlCol="0">
            <a:spAutoFit/>
          </a:bodyPr>
          <a:lstStyle/>
          <a:p>
            <a:r>
              <a:rPr lang="cs-CZ" sz="1400" i="1" spc="6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%</a:t>
            </a:r>
            <a:endParaRPr lang="cs-CZ" sz="1400" i="1" spc="6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Graf 13"/>
          <p:cNvGraphicFramePr/>
          <p:nvPr>
            <p:extLst>
              <p:ext uri="{D42A27DB-BD31-4B8C-83A1-F6EECF244321}">
                <p14:modId xmlns:p14="http://schemas.microsoft.com/office/powerpoint/2010/main" val="1972014509"/>
              </p:ext>
            </p:extLst>
          </p:nvPr>
        </p:nvGraphicFramePr>
        <p:xfrm>
          <a:off x="0" y="1045031"/>
          <a:ext cx="9144000" cy="4771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33655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0" y="0"/>
            <a:ext cx="9144000" cy="81042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570264" y="6429396"/>
            <a:ext cx="430892" cy="293687"/>
          </a:xfrm>
        </p:spPr>
        <p:txBody>
          <a:bodyPr/>
          <a:lstStyle/>
          <a:p>
            <a:pPr algn="ctr"/>
            <a:fld id="{ECFFA3BA-F2BD-4032-9167-E150972DDF70}" type="slidenum">
              <a:rPr lang="cs-CZ" sz="1400" smtClean="0"/>
              <a:pPr algn="ctr"/>
              <a:t>14</a:t>
            </a:fld>
            <a:endParaRPr lang="cs-CZ" sz="1400" dirty="0"/>
          </a:p>
        </p:txBody>
      </p:sp>
      <p:sp>
        <p:nvSpPr>
          <p:cNvPr id="8" name="Obdélník 7"/>
          <p:cNvSpPr/>
          <p:nvPr/>
        </p:nvSpPr>
        <p:spPr>
          <a:xfrm>
            <a:off x="142844" y="441"/>
            <a:ext cx="8858312" cy="330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550" spc="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 </a:t>
            </a:r>
            <a:r>
              <a:rPr lang="cs-CZ" sz="1550" spc="5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ministryně </a:t>
            </a:r>
            <a:r>
              <a:rPr lang="cs-CZ" sz="1550" spc="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školství, mládeže a tělovýchovy Kateřina Valachová Vaši důvěru?</a:t>
            </a:r>
          </a:p>
        </p:txBody>
      </p:sp>
      <p:cxnSp>
        <p:nvCxnSpPr>
          <p:cNvPr id="9" name="Přímá spojovací čára 6"/>
          <p:cNvCxnSpPr/>
          <p:nvPr/>
        </p:nvCxnSpPr>
        <p:spPr>
          <a:xfrm>
            <a:off x="142844" y="6215082"/>
            <a:ext cx="8858312" cy="158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Obrázek 10" descr="sanep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3339" y="6429396"/>
            <a:ext cx="1357322" cy="336616"/>
          </a:xfrm>
          <a:prstGeom prst="rect">
            <a:avLst/>
          </a:prstGeom>
        </p:spPr>
      </p:pic>
      <p:sp>
        <p:nvSpPr>
          <p:cNvPr id="12" name="TextovéPole 11"/>
          <p:cNvSpPr txBox="1"/>
          <p:nvPr/>
        </p:nvSpPr>
        <p:spPr>
          <a:xfrm>
            <a:off x="177299" y="6391573"/>
            <a:ext cx="1015094" cy="338554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cs-CZ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N=2.039</a:t>
            </a:r>
            <a:endParaRPr lang="cs-CZ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8498452" y="5886290"/>
            <a:ext cx="574516" cy="307777"/>
          </a:xfrm>
          <a:prstGeom prst="rect">
            <a:avLst/>
          </a:prstGeom>
          <a:noFill/>
          <a:ln w="19050">
            <a:noFill/>
            <a:prstDash val="solid"/>
          </a:ln>
        </p:spPr>
        <p:txBody>
          <a:bodyPr wrap="none" rtlCol="0">
            <a:spAutoFit/>
          </a:bodyPr>
          <a:lstStyle/>
          <a:p>
            <a:r>
              <a:rPr lang="cs-CZ" sz="1400" i="1" spc="6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%</a:t>
            </a:r>
            <a:endParaRPr lang="cs-CZ" sz="1400" i="1" spc="6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Graf 12"/>
          <p:cNvGraphicFramePr/>
          <p:nvPr>
            <p:extLst>
              <p:ext uri="{D42A27DB-BD31-4B8C-83A1-F6EECF244321}">
                <p14:modId xmlns:p14="http://schemas.microsoft.com/office/powerpoint/2010/main" val="1231889844"/>
              </p:ext>
            </p:extLst>
          </p:nvPr>
        </p:nvGraphicFramePr>
        <p:xfrm>
          <a:off x="0" y="1045031"/>
          <a:ext cx="9144000" cy="4771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31305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20" name="Picture 8"/>
          <p:cNvPicPr>
            <a:picLocks noChangeArrowheads="1"/>
          </p:cNvPicPr>
          <p:nvPr/>
        </p:nvPicPr>
        <p:blipFill>
          <a:blip r:embed="rId2"/>
          <a:srcRect t="11394" r="25577" b="5643"/>
          <a:stretch>
            <a:fillRect/>
          </a:stretch>
        </p:blipFill>
        <p:spPr bwMode="auto">
          <a:xfrm>
            <a:off x="0" y="1643050"/>
            <a:ext cx="2466975" cy="1876425"/>
          </a:xfrm>
          <a:prstGeom prst="rect">
            <a:avLst/>
          </a:prstGeom>
          <a:noFill/>
        </p:spPr>
      </p:pic>
      <p:cxnSp>
        <p:nvCxnSpPr>
          <p:cNvPr id="6" name="Přímá spojovací čára 5"/>
          <p:cNvCxnSpPr/>
          <p:nvPr/>
        </p:nvCxnSpPr>
        <p:spPr>
          <a:xfrm>
            <a:off x="72594" y="785740"/>
            <a:ext cx="9000000" cy="54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514" name="Picture 2" descr="sanep panel záhlaví !!!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13418" cy="1090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7234238" y="2795588"/>
            <a:ext cx="1838325" cy="8001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</a:tabLst>
            </a:pPr>
            <a:endParaRPr kumimoji="0" 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4524" name="Picture 12" descr="gend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1571612"/>
            <a:ext cx="619125" cy="171450"/>
          </a:xfrm>
          <a:prstGeom prst="rect">
            <a:avLst/>
          </a:prstGeom>
          <a:noFill/>
        </p:spPr>
      </p:pic>
      <p:pic>
        <p:nvPicPr>
          <p:cNvPr id="64517" name="Picture 5" descr="educatio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72264" y="4570435"/>
            <a:ext cx="876300" cy="180975"/>
          </a:xfrm>
          <a:prstGeom prst="rect">
            <a:avLst/>
          </a:prstGeom>
          <a:noFill/>
        </p:spPr>
      </p:pic>
      <p:pic>
        <p:nvPicPr>
          <p:cNvPr id="64519" name="Picture 7" descr="ag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44" y="3643314"/>
            <a:ext cx="457200" cy="209550"/>
          </a:xfrm>
          <a:prstGeom prst="rect">
            <a:avLst/>
          </a:prstGeom>
          <a:noFill/>
        </p:spPr>
      </p:pic>
      <p:pic>
        <p:nvPicPr>
          <p:cNvPr id="64518" name="Graf 1"/>
          <p:cNvPicPr>
            <a:picLocks noChangeArrowheads="1"/>
          </p:cNvPicPr>
          <p:nvPr/>
        </p:nvPicPr>
        <p:blipFill>
          <a:blip r:embed="rId7"/>
          <a:srcRect r="28441" b="8237"/>
          <a:stretch>
            <a:fillRect/>
          </a:stretch>
        </p:blipFill>
        <p:spPr bwMode="auto">
          <a:xfrm>
            <a:off x="142844" y="3860799"/>
            <a:ext cx="1657351" cy="2854325"/>
          </a:xfrm>
          <a:prstGeom prst="rect">
            <a:avLst/>
          </a:prstGeom>
          <a:noFill/>
        </p:spPr>
      </p:pic>
      <p:pic>
        <p:nvPicPr>
          <p:cNvPr id="64522" name="Picture 10"/>
          <p:cNvPicPr>
            <a:picLocks noChangeArrowheads="1"/>
          </p:cNvPicPr>
          <p:nvPr/>
        </p:nvPicPr>
        <p:blipFill>
          <a:blip r:embed="rId8"/>
          <a:srcRect l="2808" r="45009"/>
          <a:stretch>
            <a:fillRect/>
          </a:stretch>
        </p:blipFill>
        <p:spPr bwMode="auto">
          <a:xfrm>
            <a:off x="3214678" y="1665309"/>
            <a:ext cx="2354263" cy="5147945"/>
          </a:xfrm>
          <a:prstGeom prst="rect">
            <a:avLst/>
          </a:prstGeom>
          <a:noFill/>
        </p:spPr>
      </p:pic>
      <p:pic>
        <p:nvPicPr>
          <p:cNvPr id="64521" name="Picture 9"/>
          <p:cNvPicPr>
            <a:picLocks noChangeArrowheads="1"/>
          </p:cNvPicPr>
          <p:nvPr/>
        </p:nvPicPr>
        <p:blipFill>
          <a:blip r:embed="rId9"/>
          <a:srcRect t="5785"/>
          <a:stretch>
            <a:fillRect/>
          </a:stretch>
        </p:blipFill>
        <p:spPr bwMode="auto">
          <a:xfrm>
            <a:off x="6786578" y="2000240"/>
            <a:ext cx="1776413" cy="2219325"/>
          </a:xfrm>
          <a:prstGeom prst="rect">
            <a:avLst/>
          </a:prstGeom>
          <a:noFill/>
        </p:spPr>
      </p:pic>
      <p:pic>
        <p:nvPicPr>
          <p:cNvPr id="64515" name="Picture 3"/>
          <p:cNvPicPr>
            <a:picLocks noChangeArrowheads="1"/>
          </p:cNvPicPr>
          <p:nvPr/>
        </p:nvPicPr>
        <p:blipFill>
          <a:blip r:embed="rId10"/>
          <a:srcRect l="4173" t="9448" r="33855"/>
          <a:stretch>
            <a:fillRect/>
          </a:stretch>
        </p:blipFill>
        <p:spPr bwMode="auto">
          <a:xfrm>
            <a:off x="6715140" y="4713311"/>
            <a:ext cx="2282825" cy="2073275"/>
          </a:xfrm>
          <a:prstGeom prst="rect">
            <a:avLst/>
          </a:prstGeom>
          <a:noFill/>
        </p:spPr>
      </p:pic>
      <p:sp>
        <p:nvSpPr>
          <p:cNvPr id="64527" name="Rectangle 15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</a:t>
            </a:r>
            <a:endParaRPr kumimoji="0" lang="cs-CZ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4528" name="Rectangle 1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66850" algn="l"/>
                <a:tab pos="5076825" algn="l"/>
              </a:tabLst>
            </a:pPr>
            <a:r>
              <a:rPr kumimoji="0" lang="cs-CZ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cs-CZ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66850" algn="l"/>
                <a:tab pos="5076825" algn="l"/>
              </a:tabLst>
            </a:pPr>
            <a:r>
              <a:rPr kumimoji="0" lang="cs-CZ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</a:t>
            </a:r>
            <a:endParaRPr kumimoji="0" lang="cs-CZ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66850" algn="l"/>
                <a:tab pos="5076825" algn="l"/>
              </a:tabLst>
            </a:pPr>
            <a:endParaRPr kumimoji="0" 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4529" name="Rectangle 17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64530" name="Rectangle 18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5288" algn="l"/>
              </a:tabLst>
            </a:pPr>
            <a:r>
              <a:rPr kumimoji="0" lang="cs-CZ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cs-CZ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5288" algn="l"/>
              </a:tabLst>
            </a:pPr>
            <a:endParaRPr kumimoji="0" 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4531" name="Rectangle 19"/>
          <p:cNvSpPr>
            <a:spLocks noChangeArrowheads="1"/>
          </p:cNvSpPr>
          <p:nvPr/>
        </p:nvSpPr>
        <p:spPr bwMode="auto">
          <a:xfrm>
            <a:off x="214282" y="742952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64532" name="Rectangle 20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4533" name="Rectangle 21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19675" algn="l"/>
              </a:tabLst>
            </a:pPr>
            <a:r>
              <a:rPr kumimoji="0" lang="cs-CZ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cs-CZ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19675" algn="l"/>
              </a:tabLst>
            </a:pPr>
            <a:endParaRPr kumimoji="0" 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4523" name="Picture 11" descr="residential area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071802" y="1593871"/>
            <a:ext cx="1152525" cy="219075"/>
          </a:xfrm>
          <a:prstGeom prst="rect">
            <a:avLst/>
          </a:prstGeom>
          <a:noFill/>
        </p:spPr>
      </p:pic>
      <p:pic>
        <p:nvPicPr>
          <p:cNvPr id="64525" name="Picture 13" descr="household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429388" y="1604951"/>
            <a:ext cx="2219325" cy="180975"/>
          </a:xfrm>
          <a:prstGeom prst="rect">
            <a:avLst/>
          </a:prstGeom>
          <a:noFill/>
        </p:spPr>
      </p:pic>
      <p:sp>
        <p:nvSpPr>
          <p:cNvPr id="64526" name="Rectangle 14"/>
          <p:cNvSpPr>
            <a:spLocks noChangeArrowheads="1"/>
          </p:cNvSpPr>
          <p:nvPr/>
        </p:nvSpPr>
        <p:spPr bwMode="auto">
          <a:xfrm>
            <a:off x="0" y="1071546"/>
            <a:ext cx="1495794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34250" algn="l"/>
              </a:tabLst>
            </a:pPr>
            <a:r>
              <a:rPr kumimoji="0" lang="cs-CZ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Panel </a:t>
            </a:r>
            <a:r>
              <a:rPr kumimoji="0" lang="cs-CZ" b="1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Book</a:t>
            </a:r>
            <a:r>
              <a:rPr kumimoji="0" lang="cs-C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									</a:t>
            </a:r>
            <a:endParaRPr kumimoji="0" lang="cs-CZ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34250" algn="l"/>
              </a:tabLst>
            </a:pPr>
            <a:r>
              <a:rPr kumimoji="0" lang="cs-CZ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cs-CZ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34250" algn="l"/>
              </a:tabLst>
            </a:pPr>
            <a:endParaRPr kumimoji="0" lang="cs-C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ECFFA3BA-F2BD-4032-9167-E150972DDF70}" type="slidenum">
              <a:rPr lang="cs-CZ" smtClean="0"/>
              <a:pPr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25986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délník 19"/>
          <p:cNvSpPr/>
          <p:nvPr/>
        </p:nvSpPr>
        <p:spPr>
          <a:xfrm>
            <a:off x="0" y="0"/>
            <a:ext cx="4500550" cy="90632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6" name="Přímá spojovací čára 5"/>
          <p:cNvCxnSpPr/>
          <p:nvPr/>
        </p:nvCxnSpPr>
        <p:spPr>
          <a:xfrm>
            <a:off x="142844" y="5643578"/>
            <a:ext cx="8715436" cy="54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délník 10"/>
          <p:cNvSpPr/>
          <p:nvPr/>
        </p:nvSpPr>
        <p:spPr>
          <a:xfrm>
            <a:off x="502432" y="150112"/>
            <a:ext cx="34166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spc="6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Kontakty</a:t>
            </a:r>
            <a:r>
              <a:rPr lang="cs-CZ" sz="3200" b="1" spc="6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SANEP</a:t>
            </a:r>
            <a:endParaRPr lang="cs-CZ" sz="3200" spc="6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délník 11"/>
          <p:cNvSpPr/>
          <p:nvPr/>
        </p:nvSpPr>
        <p:spPr>
          <a:xfrm>
            <a:off x="571472" y="1391032"/>
            <a:ext cx="34290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SANEP s.r.o.</a:t>
            </a:r>
          </a:p>
          <a:p>
            <a:r>
              <a:rPr lang="cs-CZ" sz="20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Cimburkova</a:t>
            </a:r>
            <a:r>
              <a:rPr lang="cs-CZ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258/21</a:t>
            </a:r>
          </a:p>
          <a:p>
            <a:r>
              <a:rPr lang="cs-CZ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Praha 3, Žižkov</a:t>
            </a:r>
          </a:p>
          <a:p>
            <a:r>
              <a:rPr lang="cs-CZ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PSČ 130 00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délník 12"/>
          <p:cNvSpPr/>
          <p:nvPr/>
        </p:nvSpPr>
        <p:spPr>
          <a:xfrm>
            <a:off x="571472" y="3354823"/>
            <a:ext cx="22525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IČO: 28489667</a:t>
            </a:r>
          </a:p>
          <a:p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DIČ: CZ28489667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délník 13"/>
          <p:cNvSpPr/>
          <p:nvPr/>
        </p:nvSpPr>
        <p:spPr>
          <a:xfrm>
            <a:off x="5117293" y="1391032"/>
            <a:ext cx="37862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Sekretariát:</a:t>
            </a:r>
          </a:p>
          <a:p>
            <a:r>
              <a:rPr lang="cs-CZ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Tel: + 420 222 231 560</a:t>
            </a:r>
          </a:p>
          <a:p>
            <a:r>
              <a:rPr lang="cs-CZ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Fax: + 420 222 780 409</a:t>
            </a:r>
          </a:p>
          <a:p>
            <a:r>
              <a:rPr lang="cs-CZ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Email: </a:t>
            </a:r>
            <a:r>
              <a:rPr lang="cs-CZ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info@sanep.cz </a:t>
            </a:r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délník 14"/>
          <p:cNvSpPr/>
          <p:nvPr/>
        </p:nvSpPr>
        <p:spPr>
          <a:xfrm>
            <a:off x="5117293" y="3354823"/>
            <a:ext cx="41433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Oldřich Zajíc</a:t>
            </a:r>
          </a:p>
          <a:p>
            <a:r>
              <a:rPr lang="cs-CZ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jednatel a ředitel společnosti</a:t>
            </a:r>
          </a:p>
          <a:p>
            <a:r>
              <a:rPr lang="cs-CZ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zajic</a:t>
            </a:r>
            <a:r>
              <a:rPr lang="cs-CZ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cs-CZ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sanep.cz</a:t>
            </a:r>
            <a:endParaRPr lang="cs-CZ" sz="20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Tel.: + 420 602 538 278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C:\Users\zdenek\Desktop\M Sanep\REKLAMA\mladfrontaobchodafinance\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62754" y="114147"/>
            <a:ext cx="2310925" cy="872047"/>
          </a:xfrm>
          <a:prstGeom prst="rect">
            <a:avLst/>
          </a:prstGeom>
          <a:noFill/>
        </p:spPr>
      </p:pic>
      <p:sp>
        <p:nvSpPr>
          <p:cNvPr id="16" name="Obdélník 15"/>
          <p:cNvSpPr/>
          <p:nvPr/>
        </p:nvSpPr>
        <p:spPr>
          <a:xfrm>
            <a:off x="502432" y="5181912"/>
            <a:ext cx="80555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Průzkum zpracoval analytický tým společnosti SANEP a Oldřich Zajíc</a:t>
            </a:r>
            <a:endParaRPr lang="cs-CZ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Obrázek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1920" y="5805264"/>
            <a:ext cx="1964535" cy="785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Zástupný symbol pro číslo snímku 18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ECFFA3BA-F2BD-4032-9167-E150972DDF70}" type="slidenum">
              <a:rPr lang="cs-CZ" smtClean="0"/>
              <a:pPr/>
              <a:t>16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7118317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hlu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12852</TotalTime>
  <Words>671</Words>
  <Application>Microsoft Macintosh PowerPoint</Application>
  <PresentationFormat>On-screen Show (4:3)</PresentationFormat>
  <Paragraphs>219</Paragraphs>
  <Slides>16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Motiv sady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inkluze</dc:title>
  <dc:subject/>
  <dc:creator>SANEP</dc:creator>
  <cp:keywords/>
  <dc:description/>
  <cp:lastModifiedBy>Olda Olda</cp:lastModifiedBy>
  <cp:revision>329</cp:revision>
  <dcterms:created xsi:type="dcterms:W3CDTF">2012-09-26T06:28:13Z</dcterms:created>
  <dcterms:modified xsi:type="dcterms:W3CDTF">2016-02-22T08:33:53Z</dcterms:modified>
  <cp:category/>
</cp:coreProperties>
</file>